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3872687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3872687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38726872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38726872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38726872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38726872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38726872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38726872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38726872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38726872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38726872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38726872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3872687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3872687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38726872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38726872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38726872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38726872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8726872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38726872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38726872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38726872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38726872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38726872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38726872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38726872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38726872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38726872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38726872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38726872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38726872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38726872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38726872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387268720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38726872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38726872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38726872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38726872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38726872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38726872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38726872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38726872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38726872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38726872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8726872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8726872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38726872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387268720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38726872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387268720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38726872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38726872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38726872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38726872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38726872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938726872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38726872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38726872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38726872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387268720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387268720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9387268720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38726872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38726872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38726872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38726872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38726872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38726872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38726872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387268720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38726872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38726872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38726872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38726872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387268720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9387268720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9387268720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9387268720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387268720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9387268720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9387268720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9387268720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387268720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387268720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38726872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9387268720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9387268720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9387268720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38726872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38726872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38726872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38726872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8726872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8726872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38726872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38726872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38726872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38726872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38726872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38726872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Emissão de declarações e documentos congêneres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5279275" y="1867175"/>
            <a:ext cx="37446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SEI abrirá uma nova janela para edição.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Edite o documento de acordo com um modelo já usado pelo seu setor.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Posteriormente será possível aproveitar o modelo direto do próprio SEI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1568"/>
            <a:ext cx="9144001" cy="4360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63075" y="1488500"/>
            <a:ext cx="40485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Finalizada a edição, clique em </a:t>
            </a:r>
            <a:r>
              <a:rPr lang="pt-BR" sz="2000" i="1">
                <a:solidFill>
                  <a:srgbClr val="FF0000"/>
                </a:solidFill>
              </a:rPr>
              <a:t>Salvar</a:t>
            </a:r>
            <a:r>
              <a:rPr lang="pt-BR" sz="2000">
                <a:solidFill>
                  <a:srgbClr val="FF0000"/>
                </a:solidFill>
              </a:rPr>
              <a:t> e feche a janela de edição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51" name="Google Shape;151;p23"/>
          <p:cNvCxnSpPr/>
          <p:nvPr/>
        </p:nvCxnSpPr>
        <p:spPr>
          <a:xfrm rot="10800000">
            <a:off x="356925" y="678400"/>
            <a:ext cx="157500" cy="757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311700" y="1409475"/>
            <a:ext cx="182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documento editado será exibido na tela do processo.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na opção </a:t>
            </a:r>
            <a:r>
              <a:rPr lang="pt-BR" sz="2000" i="1">
                <a:solidFill>
                  <a:srgbClr val="FF0000"/>
                </a:solidFill>
              </a:rPr>
              <a:t>Incluir em Bloco de Assinatura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160" name="Google Shape;160;p24"/>
          <p:cNvCxnSpPr/>
          <p:nvPr/>
        </p:nvCxnSpPr>
        <p:spPr>
          <a:xfrm rot="10800000" flipH="1">
            <a:off x="3796150" y="920175"/>
            <a:ext cx="526200" cy="117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365"/>
            <a:ext cx="9144000" cy="445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2314050" y="2143500"/>
            <a:ext cx="3575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em </a:t>
            </a:r>
            <a:r>
              <a:rPr lang="pt-BR" sz="2000" i="1">
                <a:solidFill>
                  <a:srgbClr val="FF0000"/>
                </a:solidFill>
              </a:rPr>
              <a:t>Novo </a:t>
            </a:r>
            <a:r>
              <a:rPr lang="pt-BR" sz="2000">
                <a:solidFill>
                  <a:srgbClr val="FF0000"/>
                </a:solidFill>
              </a:rPr>
              <a:t>para criar um novo bloco de assinatura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Os blocos são editáveis e depois de criados um ou mais blocos é possível alterar a descrição e as unidades para disponibilização</a:t>
            </a:r>
            <a:endParaRPr sz="1500">
              <a:solidFill>
                <a:srgbClr val="FF0000"/>
              </a:solidFill>
            </a:endParaRPr>
          </a:p>
        </p:txBody>
      </p:sp>
      <p:cxnSp>
        <p:nvCxnSpPr>
          <p:cNvPr id="169" name="Google Shape;169;p25"/>
          <p:cNvCxnSpPr/>
          <p:nvPr/>
        </p:nvCxnSpPr>
        <p:spPr>
          <a:xfrm rot="10800000" flipH="1">
            <a:off x="6005025" y="1582725"/>
            <a:ext cx="1862100" cy="936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3647700" y="1352675"/>
            <a:ext cx="5184600" cy="1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1. Preencha a descrição do novo bloco de assinatura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2376175" y="2797175"/>
            <a:ext cx="4954200" cy="3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2. Em </a:t>
            </a:r>
            <a:r>
              <a:rPr lang="pt-BR" sz="1500" i="1">
                <a:solidFill>
                  <a:srgbClr val="FF0000"/>
                </a:solidFill>
              </a:rPr>
              <a:t>Unidades para Disponibilização</a:t>
            </a:r>
            <a:r>
              <a:rPr lang="pt-BR" sz="1500">
                <a:solidFill>
                  <a:srgbClr val="FF0000"/>
                </a:solidFill>
              </a:rPr>
              <a:t> pesquise e selecione uma a uma as unidades as quais estão lotados os assinantes do(s) documento(s)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(Você pode pesquisar a unidade de acesso de cada usuário no SEI em sei.ufmg.br &gt; Acesse o SEI &gt; Consulta usuários/Unidades)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3. Clique em </a:t>
            </a:r>
            <a:r>
              <a:rPr lang="pt-BR" sz="1500" i="1">
                <a:solidFill>
                  <a:srgbClr val="FF0000"/>
                </a:solidFill>
              </a:rPr>
              <a:t>Salvar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179" name="Google Shape;179;p26"/>
          <p:cNvCxnSpPr/>
          <p:nvPr/>
        </p:nvCxnSpPr>
        <p:spPr>
          <a:xfrm rot="10800000">
            <a:off x="7877275" y="1078325"/>
            <a:ext cx="1009800" cy="1914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3323825" y="2143500"/>
            <a:ext cx="4038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Em </a:t>
            </a:r>
            <a:r>
              <a:rPr lang="pt-BR" sz="2000" i="1">
                <a:solidFill>
                  <a:srgbClr val="FF0000"/>
                </a:solidFill>
              </a:rPr>
              <a:t>Bloco</a:t>
            </a:r>
            <a:r>
              <a:rPr lang="pt-BR" sz="2000">
                <a:solidFill>
                  <a:srgbClr val="FF0000"/>
                </a:solidFill>
              </a:rPr>
              <a:t> confira se aparece a descrição do novo bloco criado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Confira se o documento a ser assinado está selecionado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3. Clique em </a:t>
            </a:r>
            <a:r>
              <a:rPr lang="pt-BR" sz="2000" i="1">
                <a:solidFill>
                  <a:srgbClr val="FF0000"/>
                </a:solidFill>
              </a:rPr>
              <a:t>Incluir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188" name="Google Shape;188;p27"/>
          <p:cNvCxnSpPr/>
          <p:nvPr/>
        </p:nvCxnSpPr>
        <p:spPr>
          <a:xfrm rot="10800000">
            <a:off x="4721675" y="1309700"/>
            <a:ext cx="1651500" cy="10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7"/>
          <p:cNvCxnSpPr/>
          <p:nvPr/>
        </p:nvCxnSpPr>
        <p:spPr>
          <a:xfrm rot="10800000">
            <a:off x="2497000" y="1998550"/>
            <a:ext cx="5400" cy="157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27"/>
          <p:cNvCxnSpPr/>
          <p:nvPr/>
        </p:nvCxnSpPr>
        <p:spPr>
          <a:xfrm rot="10800000">
            <a:off x="7214650" y="1436075"/>
            <a:ext cx="0" cy="146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2313075" y="1977475"/>
            <a:ext cx="530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número do bloco aparecerá na coluna </a:t>
            </a:r>
            <a:r>
              <a:rPr lang="pt-BR" sz="2000" i="1">
                <a:solidFill>
                  <a:srgbClr val="FF0000"/>
                </a:solidFill>
              </a:rPr>
              <a:t>Blocos</a:t>
            </a: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Até este momento você *criou o documento, *criou um bloco de assinatura e *incluiu o documento criado no novo bloco, mas ainda precisa </a:t>
            </a:r>
            <a:r>
              <a:rPr lang="pt-BR" sz="2000" i="1">
                <a:solidFill>
                  <a:srgbClr val="FF0000"/>
                </a:solidFill>
              </a:rPr>
              <a:t>Disponibilizar o bloco para os assinantes</a:t>
            </a: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Para fazer isso, clique sobre o número do bloco na coluna </a:t>
            </a:r>
            <a:r>
              <a:rPr lang="pt-BR" sz="2000" i="1">
                <a:solidFill>
                  <a:srgbClr val="FF0000"/>
                </a:solidFill>
              </a:rPr>
              <a:t>Blocos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199" name="Google Shape;199;p28"/>
          <p:cNvCxnSpPr/>
          <p:nvPr/>
        </p:nvCxnSpPr>
        <p:spPr>
          <a:xfrm rot="10800000">
            <a:off x="7730050" y="1977475"/>
            <a:ext cx="0" cy="146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690575" y="3970850"/>
            <a:ext cx="6984300" cy="1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FF0000"/>
                </a:solidFill>
              </a:rPr>
              <a:t>1. Localize o bloco recém criado a partir das colunas </a:t>
            </a:r>
            <a:r>
              <a:rPr lang="pt-BR" sz="1500" i="1" dirty="0">
                <a:solidFill>
                  <a:srgbClr val="FF0000"/>
                </a:solidFill>
              </a:rPr>
              <a:t>Número</a:t>
            </a:r>
            <a:r>
              <a:rPr lang="pt-BR" sz="1500" dirty="0">
                <a:solidFill>
                  <a:srgbClr val="FF0000"/>
                </a:solidFill>
              </a:rPr>
              <a:t> ou </a:t>
            </a:r>
            <a:r>
              <a:rPr lang="pt-BR" sz="1500" i="1" dirty="0">
                <a:solidFill>
                  <a:srgbClr val="FF0000"/>
                </a:solidFill>
              </a:rPr>
              <a:t>Descrição</a:t>
            </a:r>
            <a:endParaRPr sz="15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FF0000"/>
                </a:solidFill>
              </a:rPr>
              <a:t>2. Confira se as unidades na coluna </a:t>
            </a:r>
            <a:r>
              <a:rPr lang="pt-BR" sz="1500" i="1" dirty="0">
                <a:solidFill>
                  <a:srgbClr val="FF0000"/>
                </a:solidFill>
              </a:rPr>
              <a:t>Disponibilização </a:t>
            </a:r>
            <a:r>
              <a:rPr lang="pt-BR" sz="1500" dirty="0">
                <a:solidFill>
                  <a:srgbClr val="FF0000"/>
                </a:solidFill>
              </a:rPr>
              <a:t>estão corretas</a:t>
            </a:r>
            <a:endParaRPr sz="15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FF0000"/>
                </a:solidFill>
              </a:rPr>
              <a:t>3. Clique na opção </a:t>
            </a:r>
            <a:r>
              <a:rPr lang="pt-BR" sz="1500" i="1" dirty="0">
                <a:solidFill>
                  <a:srgbClr val="FF0000"/>
                </a:solidFill>
              </a:rPr>
              <a:t>Disponibilizar Bloco</a:t>
            </a:r>
            <a:endParaRPr sz="1500" i="1" dirty="0">
              <a:solidFill>
                <a:srgbClr val="FF0000"/>
              </a:solidFill>
            </a:endParaRPr>
          </a:p>
        </p:txBody>
      </p:sp>
      <p:cxnSp>
        <p:nvCxnSpPr>
          <p:cNvPr id="208" name="Google Shape;208;p29"/>
          <p:cNvCxnSpPr/>
          <p:nvPr/>
        </p:nvCxnSpPr>
        <p:spPr>
          <a:xfrm rot="10800000">
            <a:off x="766850" y="3360650"/>
            <a:ext cx="0" cy="6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29"/>
          <p:cNvSpPr txBox="1"/>
          <p:nvPr/>
        </p:nvSpPr>
        <p:spPr>
          <a:xfrm>
            <a:off x="1634525" y="1304325"/>
            <a:ext cx="5096400" cy="1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SEI exibirá a tela de gerenciamento de </a:t>
            </a:r>
            <a:r>
              <a:rPr lang="pt-BR" sz="2000" i="1">
                <a:solidFill>
                  <a:srgbClr val="FF0000"/>
                </a:solidFill>
              </a:rPr>
              <a:t>Blocos de Assinatura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210" name="Google Shape;210;p29"/>
          <p:cNvCxnSpPr/>
          <p:nvPr/>
        </p:nvCxnSpPr>
        <p:spPr>
          <a:xfrm rot="10800000">
            <a:off x="6241550" y="3360650"/>
            <a:ext cx="0" cy="6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29"/>
          <p:cNvCxnSpPr/>
          <p:nvPr/>
        </p:nvCxnSpPr>
        <p:spPr>
          <a:xfrm rot="10800000">
            <a:off x="4058875" y="3360650"/>
            <a:ext cx="0" cy="6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075" y="4475000"/>
            <a:ext cx="339800" cy="3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898475" y="3490000"/>
            <a:ext cx="783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F0000"/>
                </a:solidFill>
              </a:rPr>
              <a:t>Na coluna </a:t>
            </a:r>
            <a:r>
              <a:rPr lang="pt-BR" sz="2000" i="1" dirty="0">
                <a:solidFill>
                  <a:srgbClr val="FF0000"/>
                </a:solidFill>
              </a:rPr>
              <a:t>Estado</a:t>
            </a:r>
            <a:r>
              <a:rPr lang="pt-BR" sz="2000" dirty="0">
                <a:solidFill>
                  <a:srgbClr val="FF0000"/>
                </a:solidFill>
              </a:rPr>
              <a:t> deverá aparecer a informação </a:t>
            </a:r>
            <a:r>
              <a:rPr lang="pt-BR" sz="2000" i="1" dirty="0">
                <a:solidFill>
                  <a:srgbClr val="FF0000"/>
                </a:solidFill>
              </a:rPr>
              <a:t>Disponibilizado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</a:endParaRPr>
          </a:p>
          <a:p>
            <a:pPr lvl="0"/>
            <a:r>
              <a:rPr lang="pt-BR" sz="2000" dirty="0">
                <a:solidFill>
                  <a:srgbClr val="FF0000"/>
                </a:solidFill>
              </a:rPr>
              <a:t>Informe aos assinantes o número do bloco para que, acessando suas respectivas unidades</a:t>
            </a:r>
            <a:r>
              <a:rPr lang="pt-BR" sz="2000" dirty="0" smtClean="0">
                <a:solidFill>
                  <a:srgbClr val="FF0000"/>
                </a:solidFill>
              </a:rPr>
              <a:t>,) </a:t>
            </a:r>
            <a:r>
              <a:rPr lang="pt-BR" sz="2000" dirty="0">
                <a:solidFill>
                  <a:srgbClr val="FF0000"/>
                </a:solidFill>
              </a:rPr>
              <a:t>documento(s</a:t>
            </a:r>
            <a:r>
              <a:rPr lang="pt-BR" sz="2000" dirty="0">
                <a:solidFill>
                  <a:srgbClr val="FF0000"/>
                </a:solidFill>
              </a:rPr>
              <a:t>) procedam à assinatura do(s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221" name="Google Shape;221;p30"/>
          <p:cNvCxnSpPr/>
          <p:nvPr/>
        </p:nvCxnSpPr>
        <p:spPr>
          <a:xfrm flipH="1">
            <a:off x="1703025" y="1488500"/>
            <a:ext cx="10500" cy="81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30"/>
          <p:cNvCxnSpPr/>
          <p:nvPr/>
        </p:nvCxnSpPr>
        <p:spPr>
          <a:xfrm rot="10800000" flipH="1">
            <a:off x="477500" y="2666525"/>
            <a:ext cx="142200" cy="64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311700" y="1430500"/>
            <a:ext cx="2106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Depois de assinado o documento, você poderá enviá-lo ao interessado, clicando na opção </a:t>
            </a:r>
            <a:r>
              <a:rPr lang="pt-BR" sz="2000" i="1">
                <a:solidFill>
                  <a:srgbClr val="FF0000"/>
                </a:solidFill>
              </a:rPr>
              <a:t>Enviar Documento por Correio Eletrônico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231" name="Google Shape;231;p31"/>
          <p:cNvCxnSpPr/>
          <p:nvPr/>
        </p:nvCxnSpPr>
        <p:spPr>
          <a:xfrm rot="10800000" flipH="1">
            <a:off x="4311575" y="962700"/>
            <a:ext cx="115800" cy="1203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81700" y="3829000"/>
            <a:ext cx="3750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menu lateral esquerdo da tela inicial do SEI, clique em </a:t>
            </a:r>
            <a:r>
              <a:rPr lang="pt-BR" sz="2000" i="1">
                <a:solidFill>
                  <a:srgbClr val="FF0000"/>
                </a:solidFill>
              </a:rPr>
              <a:t>Iniciar Processo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63" name="Google Shape;63;p14"/>
          <p:cNvCxnSpPr/>
          <p:nvPr/>
        </p:nvCxnSpPr>
        <p:spPr>
          <a:xfrm rot="10800000">
            <a:off x="1016075" y="913725"/>
            <a:ext cx="1647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589025" y="270875"/>
            <a:ext cx="764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1. Confira se o email do seu setor aparece no campo </a:t>
            </a:r>
            <a:r>
              <a:rPr lang="pt-BR" sz="1500" i="1">
                <a:solidFill>
                  <a:srgbClr val="FF0000"/>
                </a:solidFill>
              </a:rPr>
              <a:t>De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1335850" y="883525"/>
            <a:ext cx="663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2. Digite o endereço eletrônico do destinatário no campo </a:t>
            </a:r>
            <a:r>
              <a:rPr lang="pt-BR" sz="1500" i="1">
                <a:solidFill>
                  <a:srgbClr val="FF0000"/>
                </a:solidFill>
              </a:rPr>
              <a:t>Para</a:t>
            </a: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3. Preencha os campos </a:t>
            </a:r>
            <a:r>
              <a:rPr lang="pt-BR" sz="1500" i="1">
                <a:solidFill>
                  <a:srgbClr val="FF0000"/>
                </a:solidFill>
              </a:rPr>
              <a:t>Assunto </a:t>
            </a:r>
            <a:r>
              <a:rPr lang="pt-BR" sz="1500">
                <a:solidFill>
                  <a:srgbClr val="FF0000"/>
                </a:solidFill>
              </a:rPr>
              <a:t>e </a:t>
            </a:r>
            <a:r>
              <a:rPr lang="pt-BR" sz="1500" i="1">
                <a:solidFill>
                  <a:srgbClr val="FF0000"/>
                </a:solidFill>
              </a:rPr>
              <a:t>Mensagem</a:t>
            </a: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4. Verifique se o documento está selecionado na lista de documentos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5. Clique em </a:t>
            </a:r>
            <a:r>
              <a:rPr lang="pt-BR" sz="1500" i="1">
                <a:solidFill>
                  <a:srgbClr val="FF0000"/>
                </a:solidFill>
              </a:rPr>
              <a:t>Enviar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241" name="Google Shape;241;p32"/>
          <p:cNvCxnSpPr/>
          <p:nvPr/>
        </p:nvCxnSpPr>
        <p:spPr>
          <a:xfrm flipH="1">
            <a:off x="652125" y="3487000"/>
            <a:ext cx="21000" cy="81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32"/>
          <p:cNvCxnSpPr/>
          <p:nvPr/>
        </p:nvCxnSpPr>
        <p:spPr>
          <a:xfrm rot="10800000" flipH="1">
            <a:off x="7893875" y="426050"/>
            <a:ext cx="404100" cy="1467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2577025" y="2797175"/>
            <a:ext cx="4374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Será exibida uma </a:t>
            </a:r>
            <a:r>
              <a:rPr lang="pt-BR" sz="2000" i="1">
                <a:solidFill>
                  <a:srgbClr val="FF0000"/>
                </a:solidFill>
              </a:rPr>
              <a:t>pop up </a:t>
            </a:r>
            <a:r>
              <a:rPr lang="pt-BR" sz="2000">
                <a:solidFill>
                  <a:srgbClr val="FF0000"/>
                </a:solidFill>
              </a:rPr>
              <a:t>de confirmação de envio do e-mail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489"/>
            <a:ext cx="9143999" cy="444452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/>
        </p:nvSpPr>
        <p:spPr>
          <a:xfrm>
            <a:off x="311700" y="2335075"/>
            <a:ext cx="200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e-mail enviado ficará registrado como um documento do processo eletrônico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259" name="Google Shape;259;p34"/>
          <p:cNvCxnSpPr/>
          <p:nvPr/>
        </p:nvCxnSpPr>
        <p:spPr>
          <a:xfrm rot="10800000">
            <a:off x="1156175" y="1467500"/>
            <a:ext cx="1283100" cy="105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/>
        </p:nvSpPr>
        <p:spPr>
          <a:xfrm>
            <a:off x="220900" y="1651400"/>
            <a:ext cx="210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Se o documento editado (declaração) é um modelo muito usado, você pode salvá-lo para recuperar em outro documento posteriormente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2382300" y="2667000"/>
            <a:ext cx="2728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na opção </a:t>
            </a:r>
            <a:r>
              <a:rPr lang="pt-BR" sz="2000" i="1">
                <a:solidFill>
                  <a:srgbClr val="FF0000"/>
                </a:solidFill>
              </a:rPr>
              <a:t>Adicionar aos Modelos Favoritos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269" name="Google Shape;269;p35"/>
          <p:cNvCxnSpPr/>
          <p:nvPr/>
        </p:nvCxnSpPr>
        <p:spPr>
          <a:xfrm rot="10800000" flipH="1">
            <a:off x="5396825" y="1047275"/>
            <a:ext cx="345300" cy="144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/>
        </p:nvSpPr>
        <p:spPr>
          <a:xfrm>
            <a:off x="5406475" y="2377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em </a:t>
            </a:r>
            <a:r>
              <a:rPr lang="pt-BR" sz="2000" i="1">
                <a:solidFill>
                  <a:srgbClr val="FF0000"/>
                </a:solidFill>
              </a:rPr>
              <a:t>Novo Grupo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278" name="Google Shape;278;p36"/>
          <p:cNvCxnSpPr/>
          <p:nvPr/>
        </p:nvCxnSpPr>
        <p:spPr>
          <a:xfrm rot="10800000" flipH="1">
            <a:off x="7393450" y="1194525"/>
            <a:ext cx="263100" cy="99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360"/>
            <a:ext cx="9144001" cy="444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/>
          <p:nvPr/>
        </p:nvSpPr>
        <p:spPr>
          <a:xfrm>
            <a:off x="3071375" y="2408725"/>
            <a:ext cx="510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Dê um nome ao </a:t>
            </a:r>
            <a:r>
              <a:rPr lang="pt-BR" sz="2000" i="1">
                <a:solidFill>
                  <a:srgbClr val="FF0000"/>
                </a:solidFill>
              </a:rPr>
              <a:t>Novo Grupo</a:t>
            </a:r>
            <a:r>
              <a:rPr lang="pt-BR" sz="2000">
                <a:solidFill>
                  <a:srgbClr val="FF0000"/>
                </a:solidFill>
              </a:rPr>
              <a:t> de modelo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em </a:t>
            </a:r>
            <a:r>
              <a:rPr lang="pt-BR" sz="2000" i="1">
                <a:solidFill>
                  <a:srgbClr val="FF0000"/>
                </a:solidFill>
              </a:rPr>
              <a:t>Salvar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287" name="Google Shape;287;p37"/>
          <p:cNvCxnSpPr/>
          <p:nvPr/>
        </p:nvCxnSpPr>
        <p:spPr>
          <a:xfrm rot="10800000" flipH="1">
            <a:off x="2502400" y="1798475"/>
            <a:ext cx="263100" cy="99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37"/>
          <p:cNvCxnSpPr/>
          <p:nvPr/>
        </p:nvCxnSpPr>
        <p:spPr>
          <a:xfrm rot="10800000" flipH="1">
            <a:off x="7472225" y="1410025"/>
            <a:ext cx="263100" cy="99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3471075" y="2450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Preencha o campo </a:t>
            </a:r>
            <a:r>
              <a:rPr lang="pt-BR" sz="2000" i="1">
                <a:solidFill>
                  <a:srgbClr val="FF0000"/>
                </a:solidFill>
              </a:rPr>
              <a:t>Descrição</a:t>
            </a:r>
            <a:r>
              <a:rPr lang="pt-BR" sz="2000">
                <a:solidFill>
                  <a:srgbClr val="FF0000"/>
                </a:solidFill>
              </a:rPr>
              <a:t> e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em</a:t>
            </a:r>
            <a:r>
              <a:rPr lang="pt-BR" sz="2000" i="1">
                <a:solidFill>
                  <a:srgbClr val="FF0000"/>
                </a:solidFill>
              </a:rPr>
              <a:t> Salvar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297" name="Google Shape;297;p38"/>
          <p:cNvCxnSpPr/>
          <p:nvPr/>
        </p:nvCxnSpPr>
        <p:spPr>
          <a:xfrm rot="10800000">
            <a:off x="2928550" y="1709400"/>
            <a:ext cx="1351500" cy="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38"/>
          <p:cNvCxnSpPr/>
          <p:nvPr/>
        </p:nvCxnSpPr>
        <p:spPr>
          <a:xfrm rot="10800000">
            <a:off x="7246300" y="1266125"/>
            <a:ext cx="10200" cy="1009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9"/>
          <p:cNvSpPr txBox="1"/>
          <p:nvPr/>
        </p:nvSpPr>
        <p:spPr>
          <a:xfrm>
            <a:off x="3450050" y="1956425"/>
            <a:ext cx="5268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Quando outro estudante solicitar a emissão de declaração semelhante, a partir do mesmo processo ou do processo de outra Liga/Evento/Grupo, clique em </a:t>
            </a:r>
            <a:r>
              <a:rPr lang="pt-BR" sz="2000" i="1">
                <a:solidFill>
                  <a:srgbClr val="FF0000"/>
                </a:solidFill>
              </a:rPr>
              <a:t>Incluir Documento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307" name="Google Shape;307;p39"/>
          <p:cNvCxnSpPr/>
          <p:nvPr/>
        </p:nvCxnSpPr>
        <p:spPr>
          <a:xfrm rot="10800000" flipH="1">
            <a:off x="1387425" y="888875"/>
            <a:ext cx="904500" cy="115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 txBox="1"/>
          <p:nvPr/>
        </p:nvSpPr>
        <p:spPr>
          <a:xfrm>
            <a:off x="6089175" y="1688325"/>
            <a:ext cx="27432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no símbolo </a:t>
            </a:r>
            <a:r>
              <a:rPr lang="pt-BR" sz="2000" i="1">
                <a:solidFill>
                  <a:srgbClr val="FF0000"/>
                </a:solidFill>
              </a:rPr>
              <a:t>mais</a:t>
            </a:r>
            <a:r>
              <a:rPr lang="pt-BR" sz="2000">
                <a:solidFill>
                  <a:srgbClr val="FF0000"/>
                </a:solidFill>
              </a:rPr>
              <a:t> (+) para exibir todos os tipos de documento possíveis de criação no SEI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316" name="Google Shape;316;p40"/>
          <p:cNvCxnSpPr/>
          <p:nvPr/>
        </p:nvCxnSpPr>
        <p:spPr>
          <a:xfrm rot="10800000">
            <a:off x="5721150" y="1067775"/>
            <a:ext cx="1093800" cy="34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 txBox="1"/>
          <p:nvPr/>
        </p:nvSpPr>
        <p:spPr>
          <a:xfrm>
            <a:off x="2628625" y="3118850"/>
            <a:ext cx="5848200" cy="1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campo de pesquisa de tipo de documento,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Digite uma palavra-chave para busca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sobre o nome do documento desejado quando encontrá-lo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325" name="Google Shape;325;p41"/>
          <p:cNvCxnSpPr/>
          <p:nvPr/>
        </p:nvCxnSpPr>
        <p:spPr>
          <a:xfrm rot="10800000">
            <a:off x="4458975" y="1351775"/>
            <a:ext cx="1451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41"/>
          <p:cNvCxnSpPr/>
          <p:nvPr/>
        </p:nvCxnSpPr>
        <p:spPr>
          <a:xfrm rot="10800000">
            <a:off x="4653450" y="2745350"/>
            <a:ext cx="1451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5"/>
          <p:cNvCxnSpPr/>
          <p:nvPr/>
        </p:nvCxnSpPr>
        <p:spPr>
          <a:xfrm rot="10800000">
            <a:off x="5496925" y="1155650"/>
            <a:ext cx="1647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15"/>
          <p:cNvSpPr txBox="1"/>
          <p:nvPr/>
        </p:nvSpPr>
        <p:spPr>
          <a:xfrm>
            <a:off x="5832300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no símbolo </a:t>
            </a:r>
            <a:r>
              <a:rPr lang="pt-BR" sz="2000" i="1">
                <a:solidFill>
                  <a:srgbClr val="FF0000"/>
                </a:solidFill>
              </a:rPr>
              <a:t>mais</a:t>
            </a:r>
            <a:r>
              <a:rPr lang="pt-BR" sz="2000">
                <a:solidFill>
                  <a:srgbClr val="FF0000"/>
                </a:solidFill>
              </a:rPr>
              <a:t> (+) para exibir todos os tipos de processo possíveis de criação no SEI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 txBox="1"/>
          <p:nvPr/>
        </p:nvSpPr>
        <p:spPr>
          <a:xfrm>
            <a:off x="136750" y="1730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Na tela </a:t>
            </a:r>
            <a:r>
              <a:rPr lang="pt-BR" sz="2000" i="1">
                <a:solidFill>
                  <a:srgbClr val="FF0000"/>
                </a:solidFill>
              </a:rPr>
              <a:t>Gerar Documento</a:t>
            </a:r>
            <a:r>
              <a:rPr lang="pt-BR" sz="2000">
                <a:solidFill>
                  <a:srgbClr val="FF0000"/>
                </a:solidFill>
              </a:rPr>
              <a:t>...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4165900" y="1302025"/>
            <a:ext cx="3564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1. Em </a:t>
            </a:r>
            <a:r>
              <a:rPr lang="pt-BR" sz="1500" i="1">
                <a:solidFill>
                  <a:srgbClr val="FF0000"/>
                </a:solidFill>
              </a:rPr>
              <a:t>Texto Inicial</a:t>
            </a:r>
            <a:r>
              <a:rPr lang="pt-BR" sz="1500">
                <a:solidFill>
                  <a:srgbClr val="FF0000"/>
                </a:solidFill>
              </a:rPr>
              <a:t> selecione a opção </a:t>
            </a:r>
            <a:r>
              <a:rPr lang="pt-BR" sz="1500" i="1">
                <a:solidFill>
                  <a:srgbClr val="FF0000"/>
                </a:solidFill>
              </a:rPr>
              <a:t>Documento Modelo</a:t>
            </a:r>
            <a:endParaRPr sz="1500" i="1">
              <a:solidFill>
                <a:srgbClr val="FF0000"/>
              </a:solidFill>
            </a:endParaRPr>
          </a:p>
        </p:txBody>
      </p:sp>
      <p:sp>
        <p:nvSpPr>
          <p:cNvPr id="336" name="Google Shape;336;p42"/>
          <p:cNvSpPr txBox="1"/>
          <p:nvPr/>
        </p:nvSpPr>
        <p:spPr>
          <a:xfrm>
            <a:off x="3239675" y="2067300"/>
            <a:ext cx="52302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2. Em </a:t>
            </a:r>
            <a:r>
              <a:rPr lang="pt-BR" sz="1500" i="1">
                <a:solidFill>
                  <a:srgbClr val="FF0000"/>
                </a:solidFill>
              </a:rPr>
              <a:t>Descrição</a:t>
            </a:r>
            <a:r>
              <a:rPr lang="pt-BR" sz="1500">
                <a:solidFill>
                  <a:srgbClr val="FF0000"/>
                </a:solidFill>
              </a:rPr>
              <a:t> informe o nome do interessado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337" name="Google Shape;337;p42"/>
          <p:cNvSpPr txBox="1"/>
          <p:nvPr/>
        </p:nvSpPr>
        <p:spPr>
          <a:xfrm>
            <a:off x="2427200" y="2677200"/>
            <a:ext cx="57264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3. Em </a:t>
            </a:r>
            <a:r>
              <a:rPr lang="pt-BR" sz="1500" i="1">
                <a:solidFill>
                  <a:srgbClr val="FF0000"/>
                </a:solidFill>
              </a:rPr>
              <a:t>Destinatário</a:t>
            </a:r>
            <a:r>
              <a:rPr lang="pt-BR" sz="1500">
                <a:solidFill>
                  <a:srgbClr val="FF0000"/>
                </a:solidFill>
              </a:rPr>
              <a:t> procure o nome do destinatário/interessado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338" name="Google Shape;338;p42"/>
          <p:cNvSpPr txBox="1"/>
          <p:nvPr/>
        </p:nvSpPr>
        <p:spPr>
          <a:xfrm>
            <a:off x="2556000" y="4017650"/>
            <a:ext cx="6042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4. Em </a:t>
            </a:r>
            <a:r>
              <a:rPr lang="pt-BR" sz="1500" i="1">
                <a:solidFill>
                  <a:srgbClr val="FF0000"/>
                </a:solidFill>
              </a:rPr>
              <a:t>Nível de Acesso </a:t>
            </a:r>
            <a:r>
              <a:rPr lang="pt-BR" sz="1500">
                <a:solidFill>
                  <a:srgbClr val="FF0000"/>
                </a:solidFill>
              </a:rPr>
              <a:t>selecione </a:t>
            </a:r>
            <a:r>
              <a:rPr lang="pt-BR" sz="1500" i="1">
                <a:solidFill>
                  <a:srgbClr val="FF0000"/>
                </a:solidFill>
              </a:rPr>
              <a:t>Público.</a:t>
            </a:r>
            <a:r>
              <a:rPr lang="pt-BR" sz="1500">
                <a:solidFill>
                  <a:srgbClr val="FF0000"/>
                </a:solidFill>
              </a:rPr>
              <a:t> </a:t>
            </a:r>
            <a:endParaRPr sz="1500">
              <a:solidFill>
                <a:srgbClr val="FF0000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5. Clique em </a:t>
            </a:r>
            <a:r>
              <a:rPr lang="pt-BR" sz="1500" i="1">
                <a:solidFill>
                  <a:srgbClr val="FF0000"/>
                </a:solidFill>
              </a:rPr>
              <a:t>Confirmar dados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339" name="Google Shape;339;p42"/>
          <p:cNvCxnSpPr/>
          <p:nvPr/>
        </p:nvCxnSpPr>
        <p:spPr>
          <a:xfrm rot="10800000">
            <a:off x="7793250" y="973125"/>
            <a:ext cx="399600" cy="310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261"/>
            <a:ext cx="9144000" cy="444097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/>
          <p:nvPr/>
        </p:nvSpPr>
        <p:spPr>
          <a:xfrm>
            <a:off x="3471075" y="809900"/>
            <a:ext cx="3943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1. Em </a:t>
            </a:r>
            <a:r>
              <a:rPr lang="pt-BR" sz="1500" i="1">
                <a:solidFill>
                  <a:srgbClr val="FF0000"/>
                </a:solidFill>
              </a:rPr>
              <a:t>Texto Inicial</a:t>
            </a:r>
            <a:r>
              <a:rPr lang="pt-BR" sz="1500">
                <a:solidFill>
                  <a:srgbClr val="FF0000"/>
                </a:solidFill>
              </a:rPr>
              <a:t> selecione a opção </a:t>
            </a:r>
            <a:r>
              <a:rPr lang="pt-BR" sz="1500" i="1">
                <a:solidFill>
                  <a:srgbClr val="FF0000"/>
                </a:solidFill>
              </a:rPr>
              <a:t>Documento Modelo</a:t>
            </a:r>
            <a:endParaRPr sz="1500" i="1">
              <a:solidFill>
                <a:srgbClr val="FF0000"/>
              </a:solidFill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4496525" y="1772200"/>
            <a:ext cx="31284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2. Digite o número do documento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349" name="Google Shape;349;p43"/>
          <p:cNvCxnSpPr/>
          <p:nvPr/>
        </p:nvCxnSpPr>
        <p:spPr>
          <a:xfrm rot="10800000">
            <a:off x="1934200" y="1183600"/>
            <a:ext cx="63300" cy="588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43"/>
          <p:cNvCxnSpPr/>
          <p:nvPr/>
        </p:nvCxnSpPr>
        <p:spPr>
          <a:xfrm rot="10800000" flipH="1">
            <a:off x="4069625" y="1709425"/>
            <a:ext cx="378600" cy="21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43"/>
          <p:cNvSpPr txBox="1"/>
          <p:nvPr/>
        </p:nvSpPr>
        <p:spPr>
          <a:xfrm>
            <a:off x="3796150" y="2269200"/>
            <a:ext cx="3943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3. Preencha a descrição</a:t>
            </a:r>
            <a:endParaRPr sz="1500" i="1">
              <a:solidFill>
                <a:srgbClr val="FF0000"/>
              </a:solidFill>
            </a:endParaRPr>
          </a:p>
        </p:txBody>
      </p:sp>
      <p:sp>
        <p:nvSpPr>
          <p:cNvPr id="352" name="Google Shape;352;p43"/>
          <p:cNvSpPr txBox="1"/>
          <p:nvPr/>
        </p:nvSpPr>
        <p:spPr>
          <a:xfrm>
            <a:off x="3275375" y="4083550"/>
            <a:ext cx="3943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4. Selecione </a:t>
            </a:r>
            <a:r>
              <a:rPr lang="pt-BR" sz="1500" i="1">
                <a:solidFill>
                  <a:srgbClr val="FF0000"/>
                </a:solidFill>
              </a:rPr>
              <a:t>Nível de Acesso </a:t>
            </a:r>
            <a:r>
              <a:rPr lang="pt-BR" sz="1500">
                <a:solidFill>
                  <a:srgbClr val="FF0000"/>
                </a:solidFill>
              </a:rPr>
              <a:t>Público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5550200" y="4543975"/>
            <a:ext cx="3943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4. Clique em </a:t>
            </a:r>
            <a:r>
              <a:rPr lang="pt-BR" sz="1500" i="1">
                <a:solidFill>
                  <a:srgbClr val="FF0000"/>
                </a:solidFill>
              </a:rPr>
              <a:t>Confirmar Dados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354" name="Google Shape;354;p43"/>
          <p:cNvCxnSpPr/>
          <p:nvPr/>
        </p:nvCxnSpPr>
        <p:spPr>
          <a:xfrm rot="10800000">
            <a:off x="7719400" y="1320175"/>
            <a:ext cx="257700" cy="3223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431250" y="691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SEI abrirá uma nova janela para edição do documento gerado a partir do modelo salvo anteriormente</a:t>
            </a:r>
            <a:endParaRPr sz="2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Emissão simultânea de múltiplas declarações (Circular)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4" name="Google Shape;37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6"/>
          <p:cNvSpPr txBox="1"/>
          <p:nvPr/>
        </p:nvSpPr>
        <p:spPr>
          <a:xfrm>
            <a:off x="311700" y="1730425"/>
            <a:ext cx="1927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SEI é possível gerar documentos circulares que consideram variáveis dos contatos cadastrados no sistema</a:t>
            </a: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2325850" y="1071750"/>
            <a:ext cx="2246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Para aproveitar esse recurso, clique em </a:t>
            </a:r>
            <a:r>
              <a:rPr lang="pt-BR" sz="2000" i="1">
                <a:solidFill>
                  <a:srgbClr val="FF0000"/>
                </a:solidFill>
              </a:rPr>
              <a:t>Editar Conteúdo</a:t>
            </a:r>
            <a:r>
              <a:rPr lang="pt-BR" sz="2000">
                <a:solidFill>
                  <a:srgbClr val="FF0000"/>
                </a:solidFill>
              </a:rPr>
              <a:t> para incluir as variáveis dinâmicas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377" name="Google Shape;377;p46"/>
          <p:cNvCxnSpPr/>
          <p:nvPr/>
        </p:nvCxnSpPr>
        <p:spPr>
          <a:xfrm rot="10800000">
            <a:off x="3491125" y="952125"/>
            <a:ext cx="1556700" cy="546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428613"/>
            <a:ext cx="76009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7"/>
          <p:cNvSpPr txBox="1"/>
          <p:nvPr/>
        </p:nvSpPr>
        <p:spPr>
          <a:xfrm>
            <a:off x="0" y="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Podem ser usadas as seguintes variáveis relacionadas ao </a:t>
            </a:r>
            <a:r>
              <a:rPr lang="pt-BR" sz="2000" i="1">
                <a:solidFill>
                  <a:srgbClr val="FF0000"/>
                </a:solidFill>
              </a:rPr>
              <a:t>Destinatário</a:t>
            </a:r>
            <a:endParaRPr sz="2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2" name="Google Shape;3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8"/>
          <p:cNvSpPr txBox="1"/>
          <p:nvPr/>
        </p:nvSpPr>
        <p:spPr>
          <a:xfrm>
            <a:off x="73625" y="626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lugar onde deve aparecer os dados do </a:t>
            </a:r>
            <a:r>
              <a:rPr lang="pt-BR" sz="2000" i="1">
                <a:solidFill>
                  <a:srgbClr val="FF0000"/>
                </a:solidFill>
              </a:rPr>
              <a:t>Destinatário</a:t>
            </a:r>
            <a:r>
              <a:rPr lang="pt-BR" sz="2000">
                <a:solidFill>
                  <a:srgbClr val="FF0000"/>
                </a:solidFill>
              </a:rPr>
              <a:t>, 1. Substitua pelas variáveis dinâmicas que serão preenchidas pelo SEI quando gerar os documentos circulares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394" name="Google Shape;394;p48"/>
          <p:cNvSpPr txBox="1"/>
          <p:nvPr/>
        </p:nvSpPr>
        <p:spPr>
          <a:xfrm>
            <a:off x="5004550" y="2085575"/>
            <a:ext cx="3606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Ex.: Substitua o nome do aluno pela variável @nome_destinatario@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395" name="Google Shape;395;p48"/>
          <p:cNvSpPr txBox="1"/>
          <p:nvPr/>
        </p:nvSpPr>
        <p:spPr>
          <a:xfrm>
            <a:off x="5289775" y="4078900"/>
            <a:ext cx="3606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em Salvar e feche a janela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396" name="Google Shape;396;p48"/>
          <p:cNvCxnSpPr/>
          <p:nvPr/>
        </p:nvCxnSpPr>
        <p:spPr>
          <a:xfrm>
            <a:off x="1524175" y="3329225"/>
            <a:ext cx="2650800" cy="1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49"/>
          <p:cNvCxnSpPr/>
          <p:nvPr/>
        </p:nvCxnSpPr>
        <p:spPr>
          <a:xfrm rot="10800000" flipH="1">
            <a:off x="4742825" y="910175"/>
            <a:ext cx="588900" cy="967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5" name="Google Shape;405;p49"/>
          <p:cNvSpPr txBox="1"/>
          <p:nvPr/>
        </p:nvSpPr>
        <p:spPr>
          <a:xfrm>
            <a:off x="218675" y="1612250"/>
            <a:ext cx="1978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Confira as variáveis incluídas no texto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na opção </a:t>
            </a:r>
            <a:r>
              <a:rPr lang="pt-BR" sz="2000" i="1">
                <a:solidFill>
                  <a:srgbClr val="FF0000"/>
                </a:solidFill>
              </a:rPr>
              <a:t>Gerar Circular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406" name="Google Shape;406;p49"/>
          <p:cNvCxnSpPr/>
          <p:nvPr/>
        </p:nvCxnSpPr>
        <p:spPr>
          <a:xfrm>
            <a:off x="3859250" y="3539600"/>
            <a:ext cx="2650800" cy="1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0"/>
          <p:cNvSpPr txBox="1"/>
          <p:nvPr/>
        </p:nvSpPr>
        <p:spPr>
          <a:xfrm>
            <a:off x="218675" y="1612250"/>
            <a:ext cx="1978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Inclua os destinatários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Selecione um bloco de assinatura em que os documentos serão incluídos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</a:endParaRPr>
          </a:p>
        </p:txBody>
      </p:sp>
      <p:sp>
        <p:nvSpPr>
          <p:cNvPr id="415" name="Google Shape;415;p50"/>
          <p:cNvSpPr txBox="1"/>
          <p:nvPr/>
        </p:nvSpPr>
        <p:spPr>
          <a:xfrm>
            <a:off x="5262125" y="3234550"/>
            <a:ext cx="30465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3. Clique em </a:t>
            </a:r>
            <a:r>
              <a:rPr lang="pt-BR" sz="2000" i="1">
                <a:solidFill>
                  <a:srgbClr val="FF0000"/>
                </a:solidFill>
              </a:rPr>
              <a:t>Gerar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416" name="Google Shape;416;p50"/>
          <p:cNvCxnSpPr/>
          <p:nvPr/>
        </p:nvCxnSpPr>
        <p:spPr>
          <a:xfrm rot="10800000">
            <a:off x="8213875" y="1172850"/>
            <a:ext cx="0" cy="147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1"/>
          <p:cNvSpPr txBox="1"/>
          <p:nvPr/>
        </p:nvSpPr>
        <p:spPr>
          <a:xfrm>
            <a:off x="532375" y="2571750"/>
            <a:ext cx="793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Os documentos, em número igual ao de destinatários selecionados, serão gerados e já incluídos no bloco de assinatura selecionado na etapa anterior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Você pode clicar sobre o número que aparece na coluna </a:t>
            </a:r>
            <a:r>
              <a:rPr lang="pt-BR" sz="2000" i="1">
                <a:solidFill>
                  <a:srgbClr val="FF0000"/>
                </a:solidFill>
              </a:rPr>
              <a:t>Documento</a:t>
            </a:r>
            <a:r>
              <a:rPr lang="pt-BR" sz="2000">
                <a:solidFill>
                  <a:srgbClr val="FF0000"/>
                </a:solidFill>
              </a:rPr>
              <a:t> para visualizar/alterar o documento 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18925" y="2724275"/>
            <a:ext cx="5047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campo de pesquisa de tipo de processo,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Digite uma palavra-chave para busca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sobre o nome do processo desejado quando encontrá-lo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81" name="Google Shape;81;p16"/>
          <p:cNvCxnSpPr/>
          <p:nvPr/>
        </p:nvCxnSpPr>
        <p:spPr>
          <a:xfrm rot="10800000">
            <a:off x="5086700" y="1439650"/>
            <a:ext cx="1647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6"/>
          <p:cNvCxnSpPr/>
          <p:nvPr/>
        </p:nvCxnSpPr>
        <p:spPr>
          <a:xfrm rot="10800000">
            <a:off x="6501325" y="1918125"/>
            <a:ext cx="1647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1" name="Google Shape;4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2"/>
          <p:cNvSpPr txBox="1"/>
          <p:nvPr/>
        </p:nvSpPr>
        <p:spPr>
          <a:xfrm>
            <a:off x="1471600" y="910000"/>
            <a:ext cx="2103600" cy="3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SEI abrirá o documento em uma nova janela para visualização</a:t>
            </a:r>
            <a:endParaRPr sz="2000" i="1">
              <a:solidFill>
                <a:srgbClr val="FF0000"/>
              </a:solidFill>
            </a:endParaRPr>
          </a:p>
        </p:txBody>
      </p:sp>
      <p:sp>
        <p:nvSpPr>
          <p:cNvPr id="433" name="Google Shape;433;p52"/>
          <p:cNvSpPr txBox="1"/>
          <p:nvPr/>
        </p:nvSpPr>
        <p:spPr>
          <a:xfrm>
            <a:off x="5252850" y="910000"/>
            <a:ext cx="2103600" cy="3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Se necessário alterar o documento clique em </a:t>
            </a:r>
            <a:r>
              <a:rPr lang="pt-BR" sz="2000" i="1">
                <a:solidFill>
                  <a:srgbClr val="FF0000"/>
                </a:solidFill>
              </a:rPr>
              <a:t>Visualizar Árvore do Processo &gt; Editar Conteúdo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434" name="Google Shape;434;p52"/>
          <p:cNvCxnSpPr/>
          <p:nvPr/>
        </p:nvCxnSpPr>
        <p:spPr>
          <a:xfrm rot="10800000" flipH="1">
            <a:off x="5026800" y="910000"/>
            <a:ext cx="178800" cy="148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3"/>
          <p:cNvSpPr txBox="1"/>
          <p:nvPr/>
        </p:nvSpPr>
        <p:spPr>
          <a:xfrm>
            <a:off x="2113225" y="2729675"/>
            <a:ext cx="5196000" cy="3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Feche a janela de visualização do documento e na tela de documentos do bloco de assinatura clique em </a:t>
            </a:r>
            <a:r>
              <a:rPr lang="pt-BR" sz="2000" i="1">
                <a:solidFill>
                  <a:srgbClr val="FF0000"/>
                </a:solidFill>
              </a:rPr>
              <a:t>Fechar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443" name="Google Shape;443;p53"/>
          <p:cNvCxnSpPr/>
          <p:nvPr/>
        </p:nvCxnSpPr>
        <p:spPr>
          <a:xfrm rot="10800000" flipH="1">
            <a:off x="8171775" y="1073975"/>
            <a:ext cx="536400" cy="172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5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4"/>
          <p:cNvSpPr txBox="1"/>
          <p:nvPr/>
        </p:nvSpPr>
        <p:spPr>
          <a:xfrm>
            <a:off x="690575" y="3970850"/>
            <a:ext cx="6984300" cy="1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1. Localize o bloco recém criado a partir das colunas </a:t>
            </a:r>
            <a:r>
              <a:rPr lang="pt-BR" sz="1500" i="1">
                <a:solidFill>
                  <a:srgbClr val="FF0000"/>
                </a:solidFill>
              </a:rPr>
              <a:t>Número</a:t>
            </a:r>
            <a:r>
              <a:rPr lang="pt-BR" sz="1500">
                <a:solidFill>
                  <a:srgbClr val="FF0000"/>
                </a:solidFill>
              </a:rPr>
              <a:t> ou </a:t>
            </a:r>
            <a:r>
              <a:rPr lang="pt-BR" sz="1500" i="1">
                <a:solidFill>
                  <a:srgbClr val="FF0000"/>
                </a:solidFill>
              </a:rPr>
              <a:t>Descrição</a:t>
            </a: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2. Confira se as unidades na coluna </a:t>
            </a:r>
            <a:r>
              <a:rPr lang="pt-BR" sz="1500" i="1">
                <a:solidFill>
                  <a:srgbClr val="FF0000"/>
                </a:solidFill>
              </a:rPr>
              <a:t>Disponibilização </a:t>
            </a:r>
            <a:r>
              <a:rPr lang="pt-BR" sz="1500">
                <a:solidFill>
                  <a:srgbClr val="FF0000"/>
                </a:solidFill>
              </a:rPr>
              <a:t>estão corretas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3. Clique na opção </a:t>
            </a:r>
            <a:r>
              <a:rPr lang="pt-BR" sz="1500" i="1">
                <a:solidFill>
                  <a:srgbClr val="FF0000"/>
                </a:solidFill>
              </a:rPr>
              <a:t>Disponibilizar Bloco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452" name="Google Shape;452;p54"/>
          <p:cNvCxnSpPr/>
          <p:nvPr/>
        </p:nvCxnSpPr>
        <p:spPr>
          <a:xfrm rot="10800000">
            <a:off x="766850" y="3360650"/>
            <a:ext cx="0" cy="6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54"/>
          <p:cNvCxnSpPr/>
          <p:nvPr/>
        </p:nvCxnSpPr>
        <p:spPr>
          <a:xfrm rot="10800000">
            <a:off x="6241550" y="3360650"/>
            <a:ext cx="0" cy="6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4" name="Google Shape;454;p54"/>
          <p:cNvCxnSpPr/>
          <p:nvPr/>
        </p:nvCxnSpPr>
        <p:spPr>
          <a:xfrm rot="10800000">
            <a:off x="4058875" y="3360650"/>
            <a:ext cx="0" cy="61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5" name="Google Shape;455;p54"/>
          <p:cNvSpPr txBox="1"/>
          <p:nvPr/>
        </p:nvSpPr>
        <p:spPr>
          <a:xfrm>
            <a:off x="1848000" y="1451575"/>
            <a:ext cx="6984300" cy="1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Você será direcionado para a tela de gerenciamento de blocos de assinatura</a:t>
            </a:r>
            <a:endParaRPr sz="15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5"/>
          <p:cNvSpPr txBox="1"/>
          <p:nvPr/>
        </p:nvSpPr>
        <p:spPr>
          <a:xfrm>
            <a:off x="898475" y="3490000"/>
            <a:ext cx="783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Na coluna </a:t>
            </a:r>
            <a:r>
              <a:rPr lang="pt-BR" sz="2000" i="1">
                <a:solidFill>
                  <a:srgbClr val="FF0000"/>
                </a:solidFill>
              </a:rPr>
              <a:t>Estado</a:t>
            </a:r>
            <a:r>
              <a:rPr lang="pt-BR" sz="2000">
                <a:solidFill>
                  <a:srgbClr val="FF0000"/>
                </a:solidFill>
              </a:rPr>
              <a:t> deverá aparecer a informação </a:t>
            </a:r>
            <a:r>
              <a:rPr lang="pt-BR" sz="2000" i="1">
                <a:solidFill>
                  <a:srgbClr val="FF0000"/>
                </a:solidFill>
              </a:rPr>
              <a:t>Disponibilizado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Informe aos assinantes o número do bloco para que, acessando suas respectivas unidades, procedam à assinatura do(s) documento(s)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464" name="Google Shape;464;p55"/>
          <p:cNvCxnSpPr/>
          <p:nvPr/>
        </p:nvCxnSpPr>
        <p:spPr>
          <a:xfrm flipH="1">
            <a:off x="1703025" y="1488500"/>
            <a:ext cx="10500" cy="81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5" name="Google Shape;465;p55"/>
          <p:cNvCxnSpPr/>
          <p:nvPr/>
        </p:nvCxnSpPr>
        <p:spPr>
          <a:xfrm rot="10800000" flipH="1">
            <a:off x="477500" y="2666525"/>
            <a:ext cx="142200" cy="646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 prévio de Contatos no SEI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77" name="Google Shape;47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7"/>
          <p:cNvSpPr txBox="1"/>
          <p:nvPr/>
        </p:nvSpPr>
        <p:spPr>
          <a:xfrm>
            <a:off x="5081700" y="3829000"/>
            <a:ext cx="3750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menu lateral esquerdo da tela inicial do SEI, clique em </a:t>
            </a:r>
            <a:r>
              <a:rPr lang="pt-BR" sz="2000" i="1">
                <a:solidFill>
                  <a:srgbClr val="FF0000"/>
                </a:solidFill>
              </a:rPr>
              <a:t>Contatos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479" name="Google Shape;479;p57"/>
          <p:cNvCxnSpPr/>
          <p:nvPr/>
        </p:nvCxnSpPr>
        <p:spPr>
          <a:xfrm rot="10800000">
            <a:off x="763650" y="2407325"/>
            <a:ext cx="1647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86" name="Google Shape;48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8"/>
          <p:cNvSpPr txBox="1"/>
          <p:nvPr/>
        </p:nvSpPr>
        <p:spPr>
          <a:xfrm>
            <a:off x="3756950" y="2571750"/>
            <a:ext cx="375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Em </a:t>
            </a:r>
            <a:r>
              <a:rPr lang="pt-BR" sz="2000" i="1">
                <a:solidFill>
                  <a:srgbClr val="FF0000"/>
                </a:solidFill>
              </a:rPr>
              <a:t>Palavras-chave para pesquisa</a:t>
            </a:r>
            <a:r>
              <a:rPr lang="pt-BR" sz="2000">
                <a:solidFill>
                  <a:srgbClr val="FF0000"/>
                </a:solidFill>
              </a:rPr>
              <a:t> digite parte ou todo o nome do contato que está procurando e clique em Pesquisar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488" name="Google Shape;488;p58"/>
          <p:cNvCxnSpPr/>
          <p:nvPr/>
        </p:nvCxnSpPr>
        <p:spPr>
          <a:xfrm flipH="1">
            <a:off x="3161125" y="694850"/>
            <a:ext cx="1576800" cy="55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9" name="Google Shape;489;p58"/>
          <p:cNvCxnSpPr/>
          <p:nvPr/>
        </p:nvCxnSpPr>
        <p:spPr>
          <a:xfrm rot="10800000" flipH="1">
            <a:off x="5707225" y="1152475"/>
            <a:ext cx="1347900" cy="978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96" name="Google Shape;49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9"/>
          <p:cNvSpPr txBox="1"/>
          <p:nvPr/>
        </p:nvSpPr>
        <p:spPr>
          <a:xfrm>
            <a:off x="3495125" y="2052925"/>
            <a:ext cx="375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F0000"/>
                </a:solidFill>
              </a:rPr>
              <a:t>Caso o SEI não tenha encontrado nenhum registro, clique em </a:t>
            </a:r>
            <a:r>
              <a:rPr lang="pt-BR" sz="2000" i="1" dirty="0">
                <a:solidFill>
                  <a:srgbClr val="FF0000"/>
                </a:solidFill>
              </a:rPr>
              <a:t>Novo</a:t>
            </a:r>
            <a:r>
              <a:rPr lang="pt-BR" sz="2000" dirty="0">
                <a:solidFill>
                  <a:srgbClr val="FF0000"/>
                </a:solidFill>
              </a:rPr>
              <a:t> para cadastrar um novo contato.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F0000"/>
                </a:solidFill>
              </a:rPr>
              <a:t>Caso o SEI tenha encontrado o contato que esteja procurando, não é necessário cadastrar um novo.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498" name="Google Shape;498;p59"/>
          <p:cNvCxnSpPr/>
          <p:nvPr/>
        </p:nvCxnSpPr>
        <p:spPr>
          <a:xfrm rot="10800000" flipH="1">
            <a:off x="2425450" y="2414150"/>
            <a:ext cx="13800" cy="1347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9" name="Google Shape;499;p59"/>
          <p:cNvCxnSpPr/>
          <p:nvPr/>
        </p:nvCxnSpPr>
        <p:spPr>
          <a:xfrm rot="10800000" flipH="1">
            <a:off x="8057950" y="1152475"/>
            <a:ext cx="345300" cy="144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06" name="Google Shape;50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0"/>
          <p:cNvSpPr txBox="1"/>
          <p:nvPr/>
        </p:nvSpPr>
        <p:spPr>
          <a:xfrm>
            <a:off x="3190075" y="0"/>
            <a:ext cx="48555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Em </a:t>
            </a:r>
            <a:r>
              <a:rPr lang="pt-BR" sz="2000" i="1">
                <a:solidFill>
                  <a:srgbClr val="FF0000"/>
                </a:solidFill>
              </a:rPr>
              <a:t>Tipo</a:t>
            </a:r>
            <a:r>
              <a:rPr lang="pt-BR" sz="2000">
                <a:solidFill>
                  <a:srgbClr val="FF0000"/>
                </a:solidFill>
              </a:rPr>
              <a:t> escolha a opção </a:t>
            </a:r>
            <a:r>
              <a:rPr lang="pt-BR" sz="2000" i="1">
                <a:solidFill>
                  <a:srgbClr val="FF0000"/>
                </a:solidFill>
              </a:rPr>
              <a:t>Contatos externos</a:t>
            </a:r>
            <a:r>
              <a:rPr lang="pt-BR" sz="2000">
                <a:solidFill>
                  <a:srgbClr val="FF0000"/>
                </a:solidFill>
              </a:rPr>
              <a:t> e preencha o cadastro.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508" name="Google Shape;508;p60"/>
          <p:cNvSpPr txBox="1"/>
          <p:nvPr/>
        </p:nvSpPr>
        <p:spPr>
          <a:xfrm>
            <a:off x="5225300" y="4343975"/>
            <a:ext cx="36618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Mas quanto mais campos forem preenchidos, mais dados poderá utilizar na elaboração de documentos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509" name="Google Shape;509;p60"/>
          <p:cNvSpPr txBox="1"/>
          <p:nvPr/>
        </p:nvSpPr>
        <p:spPr>
          <a:xfrm>
            <a:off x="5262800" y="1791875"/>
            <a:ext cx="35868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Apenas o campo </a:t>
            </a:r>
            <a:r>
              <a:rPr lang="pt-BR" sz="1500" i="1">
                <a:solidFill>
                  <a:srgbClr val="FF0000"/>
                </a:solidFill>
              </a:rPr>
              <a:t>Nome</a:t>
            </a:r>
            <a:r>
              <a:rPr lang="pt-BR" sz="1500">
                <a:solidFill>
                  <a:srgbClr val="FF0000"/>
                </a:solidFill>
              </a:rPr>
              <a:t> é obrigatório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510" name="Google Shape;510;p60"/>
          <p:cNvSpPr txBox="1"/>
          <p:nvPr/>
        </p:nvSpPr>
        <p:spPr>
          <a:xfrm>
            <a:off x="2969175" y="1455050"/>
            <a:ext cx="5718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Selecione </a:t>
            </a:r>
            <a:r>
              <a:rPr lang="pt-BR" sz="1500" i="1">
                <a:solidFill>
                  <a:srgbClr val="FF0000"/>
                </a:solidFill>
              </a:rPr>
              <a:t>Pessoa Física</a:t>
            </a:r>
            <a:r>
              <a:rPr lang="pt-BR" sz="1500">
                <a:solidFill>
                  <a:srgbClr val="FF0000"/>
                </a:solidFill>
              </a:rPr>
              <a:t> e preencha os dados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17" name="Google Shape;51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1"/>
          <p:cNvSpPr txBox="1"/>
          <p:nvPr/>
        </p:nvSpPr>
        <p:spPr>
          <a:xfrm>
            <a:off x="2664150" y="42075"/>
            <a:ext cx="48555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Finalizado o cadastro clique em </a:t>
            </a:r>
            <a:r>
              <a:rPr lang="pt-BR" sz="2000" i="1">
                <a:solidFill>
                  <a:srgbClr val="FF0000"/>
                </a:solidFill>
              </a:rPr>
              <a:t>Salvar</a:t>
            </a:r>
            <a:endParaRPr sz="15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cxnSp>
        <p:nvCxnSpPr>
          <p:cNvPr id="519" name="Google Shape;519;p61"/>
          <p:cNvCxnSpPr/>
          <p:nvPr/>
        </p:nvCxnSpPr>
        <p:spPr>
          <a:xfrm rot="10800000" flipH="1">
            <a:off x="7931750" y="321525"/>
            <a:ext cx="345300" cy="144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881250" y="744575"/>
            <a:ext cx="4343100" cy="13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Preencha o campo </a:t>
            </a:r>
            <a:r>
              <a:rPr lang="pt-BR" sz="2000" i="1">
                <a:solidFill>
                  <a:srgbClr val="FF0000"/>
                </a:solidFill>
              </a:rPr>
              <a:t>Especificação</a:t>
            </a:r>
            <a:r>
              <a:rPr lang="pt-BR" sz="2000">
                <a:solidFill>
                  <a:srgbClr val="FF0000"/>
                </a:solidFill>
              </a:rPr>
              <a:t> com dados que facilitarão a recuperação dos documentos posteriormente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91" name="Google Shape;91;p17"/>
          <p:cNvCxnSpPr/>
          <p:nvPr/>
        </p:nvCxnSpPr>
        <p:spPr>
          <a:xfrm flipH="1">
            <a:off x="2556750" y="1583150"/>
            <a:ext cx="829200" cy="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3881250" y="3455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Selecione o </a:t>
            </a:r>
            <a:r>
              <a:rPr lang="pt-BR" sz="2000" i="1">
                <a:solidFill>
                  <a:srgbClr val="FF0000"/>
                </a:solidFill>
              </a:rPr>
              <a:t>Nível de Acesso</a:t>
            </a:r>
            <a:r>
              <a:rPr lang="pt-BR" sz="2000">
                <a:solidFill>
                  <a:srgbClr val="FF0000"/>
                </a:solidFill>
              </a:rPr>
              <a:t> </a:t>
            </a:r>
            <a:r>
              <a:rPr lang="pt-BR" sz="2000" i="1">
                <a:solidFill>
                  <a:srgbClr val="FF0000"/>
                </a:solidFill>
              </a:rPr>
              <a:t>Público</a:t>
            </a:r>
            <a:r>
              <a:rPr lang="pt-BR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3.Clique em </a:t>
            </a:r>
            <a:r>
              <a:rPr lang="pt-BR" sz="2000" i="1">
                <a:solidFill>
                  <a:srgbClr val="FF0000"/>
                </a:solidFill>
              </a:rPr>
              <a:t>Salvar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93" name="Google Shape;93;p17"/>
          <p:cNvCxnSpPr/>
          <p:nvPr/>
        </p:nvCxnSpPr>
        <p:spPr>
          <a:xfrm rot="10800000" flipH="1">
            <a:off x="6783375" y="1162375"/>
            <a:ext cx="1567200" cy="3229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26" name="Google Shape;52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2"/>
          <p:cNvSpPr txBox="1"/>
          <p:nvPr/>
        </p:nvSpPr>
        <p:spPr>
          <a:xfrm>
            <a:off x="2790375" y="2840000"/>
            <a:ext cx="48555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O novo contato aparecerá na tela de pesquisa de Contatos.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Você poderá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FF0000"/>
                </a:solidFill>
              </a:rPr>
              <a:t>.Consultar Contato</a:t>
            </a:r>
            <a:r>
              <a:rPr lang="pt-BR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FF0000"/>
                </a:solidFill>
              </a:rPr>
              <a:t>.Alterar Contato</a:t>
            </a:r>
            <a:r>
              <a:rPr lang="pt-BR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FF0000"/>
                </a:solidFill>
              </a:rPr>
              <a:t>.Desativar Contato </a:t>
            </a: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pic>
        <p:nvPicPr>
          <p:cNvPr id="528" name="Google Shape;52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950" y="4124408"/>
            <a:ext cx="256950" cy="29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8525" y="4492965"/>
            <a:ext cx="305800" cy="2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2951" y="4822075"/>
            <a:ext cx="256948" cy="2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62"/>
          <p:cNvSpPr txBox="1"/>
          <p:nvPr/>
        </p:nvSpPr>
        <p:spPr>
          <a:xfrm>
            <a:off x="6267900" y="3381825"/>
            <a:ext cx="2564400" cy="1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A exclusão de um contato deve ser solicitada enviando uma mensagem para sei@ufmg.br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428950" y="2562925"/>
            <a:ext cx="4343100" cy="13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Na tela inicial do Processo, clique na opção </a:t>
            </a:r>
            <a:r>
              <a:rPr lang="pt-BR" sz="2000" i="1">
                <a:solidFill>
                  <a:srgbClr val="FF0000"/>
                </a:solidFill>
              </a:rPr>
              <a:t>Incluir Documento </a:t>
            </a:r>
            <a:endParaRPr sz="2000" i="1">
              <a:solidFill>
                <a:srgbClr val="FF0000"/>
              </a:solidFill>
            </a:endParaRPr>
          </a:p>
        </p:txBody>
      </p:sp>
      <p:cxnSp>
        <p:nvCxnSpPr>
          <p:cNvPr id="102" name="Google Shape;102;p18"/>
          <p:cNvCxnSpPr/>
          <p:nvPr/>
        </p:nvCxnSpPr>
        <p:spPr>
          <a:xfrm rot="10800000" flipH="1">
            <a:off x="1135000" y="815400"/>
            <a:ext cx="1178100" cy="143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089175" y="1688325"/>
            <a:ext cx="27432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Clique no símbolo </a:t>
            </a:r>
            <a:r>
              <a:rPr lang="pt-BR" sz="2000" i="1">
                <a:solidFill>
                  <a:srgbClr val="FF0000"/>
                </a:solidFill>
              </a:rPr>
              <a:t>mais</a:t>
            </a:r>
            <a:r>
              <a:rPr lang="pt-BR" sz="2000">
                <a:solidFill>
                  <a:srgbClr val="FF0000"/>
                </a:solidFill>
              </a:rPr>
              <a:t> (+) para exibir todos os tipos de documento possíveis de criação no SEI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 rot="10800000">
            <a:off x="5721150" y="1067775"/>
            <a:ext cx="1093800" cy="34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628625" y="3118850"/>
            <a:ext cx="5848200" cy="1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No campo de pesquisa de tipo de documento,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1. Digite uma palavra-chave para busca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2. Clique sobre o nome do documento desejado quando encontrá-lo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 rot="10800000">
            <a:off x="4458975" y="1351775"/>
            <a:ext cx="1451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20"/>
          <p:cNvCxnSpPr/>
          <p:nvPr/>
        </p:nvCxnSpPr>
        <p:spPr>
          <a:xfrm rot="10800000">
            <a:off x="4653450" y="2745350"/>
            <a:ext cx="1451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36750" y="1730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</a:rPr>
              <a:t>Na tela </a:t>
            </a:r>
            <a:r>
              <a:rPr lang="pt-BR" sz="2000" i="1">
                <a:solidFill>
                  <a:srgbClr val="FF0000"/>
                </a:solidFill>
              </a:rPr>
              <a:t>Gerar Documento</a:t>
            </a:r>
            <a:r>
              <a:rPr lang="pt-BR" sz="2000">
                <a:solidFill>
                  <a:srgbClr val="FF0000"/>
                </a:solidFill>
              </a:rPr>
              <a:t>...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165900" y="1302025"/>
            <a:ext cx="3564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1. Se for o primeiro documento gerado na sua unidade, escolha </a:t>
            </a:r>
            <a:r>
              <a:rPr lang="pt-BR" sz="1500" i="1">
                <a:solidFill>
                  <a:srgbClr val="FF0000"/>
                </a:solidFill>
              </a:rPr>
              <a:t>Nenhum</a:t>
            </a:r>
            <a:endParaRPr sz="1500" i="1">
              <a:solidFill>
                <a:srgbClr val="FF0000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239675" y="2067300"/>
            <a:ext cx="52302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2. Em </a:t>
            </a:r>
            <a:r>
              <a:rPr lang="pt-BR" sz="1500" i="1">
                <a:solidFill>
                  <a:srgbClr val="FF0000"/>
                </a:solidFill>
              </a:rPr>
              <a:t>Descrição</a:t>
            </a:r>
            <a:r>
              <a:rPr lang="pt-BR" sz="1500">
                <a:solidFill>
                  <a:srgbClr val="FF0000"/>
                </a:solidFill>
              </a:rPr>
              <a:t> informe o nome do interessado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427200" y="2677200"/>
            <a:ext cx="57264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3. Em </a:t>
            </a:r>
            <a:r>
              <a:rPr lang="pt-BR" sz="1500" i="1">
                <a:solidFill>
                  <a:srgbClr val="FF0000"/>
                </a:solidFill>
              </a:rPr>
              <a:t>Destinatário</a:t>
            </a:r>
            <a:r>
              <a:rPr lang="pt-BR" sz="1500">
                <a:solidFill>
                  <a:srgbClr val="FF0000"/>
                </a:solidFill>
              </a:rPr>
              <a:t> procure o nome do destinatário/interessado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556000" y="4017650"/>
            <a:ext cx="6042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4. Em </a:t>
            </a:r>
            <a:r>
              <a:rPr lang="pt-BR" sz="1500" i="1">
                <a:solidFill>
                  <a:srgbClr val="FF0000"/>
                </a:solidFill>
              </a:rPr>
              <a:t>Nível de Acesso </a:t>
            </a:r>
            <a:r>
              <a:rPr lang="pt-BR" sz="1500">
                <a:solidFill>
                  <a:srgbClr val="FF0000"/>
                </a:solidFill>
              </a:rPr>
              <a:t>selecione </a:t>
            </a:r>
            <a:r>
              <a:rPr lang="pt-BR" sz="1500" i="1">
                <a:solidFill>
                  <a:srgbClr val="FF0000"/>
                </a:solidFill>
              </a:rPr>
              <a:t>Público.</a:t>
            </a:r>
            <a:r>
              <a:rPr lang="pt-BR" sz="1500">
                <a:solidFill>
                  <a:srgbClr val="FF0000"/>
                </a:solidFill>
              </a:rPr>
              <a:t> </a:t>
            </a:r>
            <a:endParaRPr sz="1500">
              <a:solidFill>
                <a:srgbClr val="FF0000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0000"/>
                </a:solidFill>
              </a:rPr>
              <a:t>5. Clique em </a:t>
            </a:r>
            <a:r>
              <a:rPr lang="pt-BR" sz="1500" i="1">
                <a:solidFill>
                  <a:srgbClr val="FF0000"/>
                </a:solidFill>
              </a:rPr>
              <a:t>Confirmar dados</a:t>
            </a:r>
            <a:endParaRPr sz="1500" i="1">
              <a:solidFill>
                <a:srgbClr val="FF0000"/>
              </a:solidFill>
            </a:endParaRPr>
          </a:p>
        </p:txBody>
      </p:sp>
      <p:cxnSp>
        <p:nvCxnSpPr>
          <p:cNvPr id="134" name="Google Shape;134;p21"/>
          <p:cNvCxnSpPr/>
          <p:nvPr/>
        </p:nvCxnSpPr>
        <p:spPr>
          <a:xfrm rot="10800000">
            <a:off x="7793250" y="973125"/>
            <a:ext cx="399600" cy="310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1276</Words>
  <Application>Microsoft Office PowerPoint</Application>
  <PresentationFormat>Apresentação na tela (16:9)</PresentationFormat>
  <Paragraphs>137</Paragraphs>
  <Slides>50</Slides>
  <Notes>50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2" baseType="lpstr">
      <vt:lpstr>Arial</vt:lpstr>
      <vt:lpstr>Simple Light</vt:lpstr>
      <vt:lpstr>Emissão de declarações e documentos congêneres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Emissão simultânea de múltiplas declarações (Circular)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Cadastro prévio de Contatos no SEI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Emissão de declarações e documentos congêneres</dc:title>
  <dc:creator>Marco antunes Assis Costa</dc:creator>
  <cp:lastModifiedBy>Marco antunes Assis Costa</cp:lastModifiedBy>
  <cp:revision>3</cp:revision>
  <dcterms:modified xsi:type="dcterms:W3CDTF">2020-09-02T18:48:23Z</dcterms:modified>
</cp:coreProperties>
</file>