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602700" cy="3240405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0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39" d="100"/>
          <a:sy n="39" d="100"/>
        </p:scale>
        <p:origin x="-2024" y="3536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/>
              <a:t>     Gráfico 1: Estado Nutricional Inicial</a:t>
            </a:r>
          </a:p>
        </c:rich>
      </c:tx>
      <c:layout>
        <c:manualLayout>
          <c:xMode val="edge"/>
          <c:yMode val="edge"/>
          <c:x val="0.016391402226379"/>
          <c:y val="0.001029089966576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6694543607066"/>
          <c:y val="0.115741238285579"/>
          <c:w val="0.401564667882445"/>
          <c:h val="0.835513583174762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Desnutrição</c:v>
                </c:pt>
                <c:pt idx="1">
                  <c:v>Sobrepeso</c:v>
                </c:pt>
                <c:pt idx="2">
                  <c:v>Eutrofia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0.133</c:v>
                </c:pt>
                <c:pt idx="1">
                  <c:v>0.2</c:v>
                </c:pt>
                <c:pt idx="2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25434455859357"/>
          <c:y val="0.424330431539354"/>
          <c:w val="0.165819959398451"/>
          <c:h val="0.232468812989033"/>
        </c:manualLayout>
      </c:layout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/>
              <a:t>    Gráfico 2: Evolução do Estado Nutricional</a:t>
            </a:r>
          </a:p>
        </c:rich>
      </c:tx>
      <c:layout>
        <c:manualLayout>
          <c:xMode val="edge"/>
          <c:yMode val="edge"/>
          <c:x val="0.0626710714185728"/>
          <c:y val="0.002360969031338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02363856392"/>
          <c:y val="0.113904075773109"/>
          <c:w val="0.397006332006281"/>
          <c:h val="0.838124478679927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Evolução do Estado Nutricional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Sobrepeso</c:v>
                </c:pt>
                <c:pt idx="1">
                  <c:v>Eutrofia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7150A-297C-404B-9653-6E7A51023227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DF60794-7A45-4E27-BB3A-6980689316F7}">
      <dgm:prSet phldrT="[Texto]" custT="1"/>
      <dgm:spPr/>
      <dgm:t>
        <a:bodyPr/>
        <a:lstStyle/>
        <a:p>
          <a:pPr algn="ctr"/>
          <a:r>
            <a:rPr lang="pt-BR" sz="2600" dirty="0" smtClean="0">
              <a:latin typeface="Arial" pitchFamily="34" charset="0"/>
              <a:cs typeface="Arial" pitchFamily="34" charset="0"/>
            </a:rPr>
            <a:t>Desnutrição e obesidade na infância e na adolescência</a:t>
          </a:r>
          <a:endParaRPr lang="pt-BR" sz="2600" dirty="0">
            <a:latin typeface="Arial" pitchFamily="34" charset="0"/>
            <a:cs typeface="Arial" pitchFamily="34" charset="0"/>
          </a:endParaRPr>
        </a:p>
      </dgm:t>
    </dgm:pt>
    <dgm:pt modelId="{F204D0BC-F9A8-4760-BFE6-636DAC7B7AF6}" type="parTrans" cxnId="{BE19656C-54CA-4D4E-8801-CBBC92F626DC}">
      <dgm:prSet/>
      <dgm:spPr/>
      <dgm:t>
        <a:bodyPr/>
        <a:lstStyle/>
        <a:p>
          <a:endParaRPr lang="pt-BR"/>
        </a:p>
      </dgm:t>
    </dgm:pt>
    <dgm:pt modelId="{C1A5513F-2257-41E7-8850-0BAF3160E44D}" type="sibTrans" cxnId="{BE19656C-54CA-4D4E-8801-CBBC92F626DC}">
      <dgm:prSet/>
      <dgm:spPr/>
      <dgm:t>
        <a:bodyPr/>
        <a:lstStyle/>
        <a:p>
          <a:endParaRPr lang="pt-BR"/>
        </a:p>
      </dgm:t>
    </dgm:pt>
    <dgm:pt modelId="{2631B0E8-4CE2-45DF-BB0B-044C17BB91E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600" b="0" dirty="0" smtClean="0"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600" b="0" dirty="0" smtClean="0">
              <a:latin typeface="Arial" pitchFamily="34" charset="0"/>
              <a:cs typeface="Arial" pitchFamily="34" charset="0"/>
            </a:rPr>
            <a:t>LAR NOVO CAMINHAR</a:t>
          </a:r>
        </a:p>
        <a:p>
          <a:pPr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100" dirty="0"/>
        </a:p>
      </dgm:t>
    </dgm:pt>
    <dgm:pt modelId="{D9337220-B00B-46B9-9990-22D41F304673}" type="parTrans" cxnId="{447FEBB0-AE1F-4FA0-A0B7-4810F7EA49D4}">
      <dgm:prSet/>
      <dgm:spPr/>
      <dgm:t>
        <a:bodyPr/>
        <a:lstStyle/>
        <a:p>
          <a:endParaRPr lang="pt-BR"/>
        </a:p>
      </dgm:t>
    </dgm:pt>
    <dgm:pt modelId="{BF4D5208-E75C-4FF8-8084-7A1A4539012E}" type="sibTrans" cxnId="{447FEBB0-AE1F-4FA0-A0B7-4810F7EA49D4}">
      <dgm:prSet/>
      <dgm:spPr/>
      <dgm:t>
        <a:bodyPr/>
        <a:lstStyle/>
        <a:p>
          <a:endParaRPr lang="pt-BR"/>
        </a:p>
      </dgm:t>
    </dgm:pt>
    <dgm:pt modelId="{FC0993FE-9B5E-4537-8104-FF97B2055DFC}">
      <dgm:prSet phldrT="[Texto]" custT="1"/>
      <dgm:spPr/>
      <dgm:t>
        <a:bodyPr/>
        <a:lstStyle/>
        <a:p>
          <a:r>
            <a:rPr lang="pt-BR" sz="2600" dirty="0" smtClean="0">
              <a:latin typeface="Arial" pitchFamily="34" charset="0"/>
              <a:cs typeface="Arial" pitchFamily="34" charset="0"/>
            </a:rPr>
            <a:t>Doenças crônicas não transmissíveis, doenças cardiovasculares</a:t>
          </a:r>
          <a:endParaRPr lang="pt-BR" sz="2600" dirty="0"/>
        </a:p>
      </dgm:t>
    </dgm:pt>
    <dgm:pt modelId="{0FFDC28A-A4B7-4786-A9AA-3939A4F4DE2E}" type="parTrans" cxnId="{3262694B-42DB-4A9C-9822-A724B6AAB03F}">
      <dgm:prSet/>
      <dgm:spPr/>
      <dgm:t>
        <a:bodyPr/>
        <a:lstStyle/>
        <a:p>
          <a:endParaRPr lang="pt-BR"/>
        </a:p>
      </dgm:t>
    </dgm:pt>
    <dgm:pt modelId="{8BF9E831-B740-4121-91B8-5FADDC12322B}" type="sibTrans" cxnId="{3262694B-42DB-4A9C-9822-A724B6AAB03F}">
      <dgm:prSet/>
      <dgm:spPr/>
      <dgm:t>
        <a:bodyPr/>
        <a:lstStyle/>
        <a:p>
          <a:endParaRPr lang="pt-BR"/>
        </a:p>
      </dgm:t>
    </dgm:pt>
    <dgm:pt modelId="{046329E8-B1EA-4868-882B-6DB7E47A8E3F}">
      <dgm:prSet phldrT="[Texto]" custT="1"/>
      <dgm:spPr/>
      <dgm:t>
        <a:bodyPr/>
        <a:lstStyle/>
        <a:p>
          <a:r>
            <a:rPr lang="pt-BR" sz="2600" dirty="0" smtClean="0">
              <a:latin typeface="Arial" pitchFamily="34" charset="0"/>
              <a:cs typeface="Arial" pitchFamily="34" charset="0"/>
            </a:rPr>
            <a:t>EDUCAÇÃO NUTRICIONAL</a:t>
          </a:r>
          <a:endParaRPr lang="pt-BR" sz="2600" dirty="0">
            <a:latin typeface="Arial" pitchFamily="34" charset="0"/>
            <a:cs typeface="Arial" pitchFamily="34" charset="0"/>
          </a:endParaRPr>
        </a:p>
      </dgm:t>
    </dgm:pt>
    <dgm:pt modelId="{B3C36B75-E7B8-4F72-A340-411751090243}" type="parTrans" cxnId="{2231FDE1-EB3E-4321-82C8-9B286903F802}">
      <dgm:prSet/>
      <dgm:spPr/>
      <dgm:t>
        <a:bodyPr/>
        <a:lstStyle/>
        <a:p>
          <a:endParaRPr lang="pt-BR"/>
        </a:p>
      </dgm:t>
    </dgm:pt>
    <dgm:pt modelId="{3A144108-B980-4168-A6A8-9B6A99620266}" type="sibTrans" cxnId="{2231FDE1-EB3E-4321-82C8-9B286903F802}">
      <dgm:prSet/>
      <dgm:spPr/>
      <dgm:t>
        <a:bodyPr/>
        <a:lstStyle/>
        <a:p>
          <a:endParaRPr lang="pt-BR"/>
        </a:p>
      </dgm:t>
    </dgm:pt>
    <dgm:pt modelId="{28F83A7C-E1D6-47E1-ACC2-4CE289BE2CAD}" type="pres">
      <dgm:prSet presAssocID="{F9D7150A-297C-404B-9653-6E7A510232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475DB3B-4969-499A-B97F-9B35377311C0}" type="pres">
      <dgm:prSet presAssocID="{5DF60794-7A45-4E27-BB3A-6980689316F7}" presName="node" presStyleLbl="node1" presStyleIdx="0" presStyleCnt="4" custScaleX="88858" custScaleY="79344" custLinFactNeighborX="-30007" custLinFactNeighborY="-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246BDC-9C54-47A6-B1F1-892D5428E737}" type="pres">
      <dgm:prSet presAssocID="{C1A5513F-2257-41E7-8850-0BAF3160E44D}" presName="sibTrans" presStyleLbl="sibTrans2D1" presStyleIdx="0" presStyleCnt="3" custScaleX="78034" custScaleY="81085" custLinFactNeighborX="-1185" custLinFactNeighborY="14767"/>
      <dgm:spPr/>
      <dgm:t>
        <a:bodyPr/>
        <a:lstStyle/>
        <a:p>
          <a:endParaRPr lang="pt-BR"/>
        </a:p>
      </dgm:t>
    </dgm:pt>
    <dgm:pt modelId="{04655734-4C71-4B3E-86F5-B6417B2366EC}" type="pres">
      <dgm:prSet presAssocID="{C1A5513F-2257-41E7-8850-0BAF3160E44D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6B90ABB8-DE2E-4F71-9409-99064B7895DA}" type="pres">
      <dgm:prSet presAssocID="{FC0993FE-9B5E-4537-8104-FF97B2055DFC}" presName="node" presStyleLbl="node1" presStyleIdx="1" presStyleCnt="4" custScaleX="88858" custScaleY="79344" custLinFactNeighborX="-28" custLinFactNeighborY="51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51BCD6-329C-46D3-A930-6F0ED8E60A45}" type="pres">
      <dgm:prSet presAssocID="{8BF9E831-B740-4121-91B8-5FADDC12322B}" presName="sibTrans" presStyleLbl="sibTrans2D1" presStyleIdx="1" presStyleCnt="3" custAng="18253422" custScaleX="48221" custScaleY="81870" custLinFactX="80119" custLinFactNeighborX="100000" custLinFactNeighborY="12631"/>
      <dgm:spPr/>
      <dgm:t>
        <a:bodyPr/>
        <a:lstStyle/>
        <a:p>
          <a:endParaRPr lang="pt-BR"/>
        </a:p>
      </dgm:t>
    </dgm:pt>
    <dgm:pt modelId="{CD88DC69-79B0-4FFF-9D03-E8430105FA92}" type="pres">
      <dgm:prSet presAssocID="{8BF9E831-B740-4121-91B8-5FADDC12322B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0AFFD358-1EA8-4DE2-A041-3343BCEE2F3F}" type="pres">
      <dgm:prSet presAssocID="{2631B0E8-4CE2-45DF-BB0B-044C17BB91E8}" presName="node" presStyleLbl="node1" presStyleIdx="2" presStyleCnt="4" custScaleX="91105" custScaleY="80851" custLinFactX="-29340" custLinFactNeighborX="-100000" custLinFactNeighborY="-256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97A868-6554-44F8-83D7-A9D479D58ACF}" type="pres">
      <dgm:prSet presAssocID="{BF4D5208-E75C-4FF8-8084-7A1A4539012E}" presName="sibTrans" presStyleLbl="sibTrans2D1" presStyleIdx="2" presStyleCnt="3" custAng="10745733" custScaleX="82804" custScaleY="84204" custLinFactNeighborX="4629" custLinFactNeighborY="-17750"/>
      <dgm:spPr/>
      <dgm:t>
        <a:bodyPr/>
        <a:lstStyle/>
        <a:p>
          <a:endParaRPr lang="pt-BR"/>
        </a:p>
      </dgm:t>
    </dgm:pt>
    <dgm:pt modelId="{404D2A15-1D32-4288-93F2-F84CF3AF8917}" type="pres">
      <dgm:prSet presAssocID="{BF4D5208-E75C-4FF8-8084-7A1A4539012E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C67B822A-BB1D-46CD-A5C5-A37D33FC6A9A}" type="pres">
      <dgm:prSet presAssocID="{046329E8-B1EA-4868-882B-6DB7E47A8E3F}" presName="node" presStyleLbl="node1" presStyleIdx="3" presStyleCnt="4" custScaleX="88858" custScaleY="79344" custLinFactX="31077" custLinFactNeighborX="100000" custLinFactNeighborY="19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77CF429-FB12-4A7A-8B9E-94F454799CE3}" type="presOf" srcId="{5DF60794-7A45-4E27-BB3A-6980689316F7}" destId="{B475DB3B-4969-499A-B97F-9B35377311C0}" srcOrd="0" destOrd="0" presId="urn:microsoft.com/office/officeart/2005/8/layout/process5"/>
    <dgm:cxn modelId="{1FAC25FA-D5AB-4B7B-B07E-279319AAB423}" type="presOf" srcId="{8BF9E831-B740-4121-91B8-5FADDC12322B}" destId="{F851BCD6-329C-46D3-A930-6F0ED8E60A45}" srcOrd="0" destOrd="0" presId="urn:microsoft.com/office/officeart/2005/8/layout/process5"/>
    <dgm:cxn modelId="{447FEBB0-AE1F-4FA0-A0B7-4810F7EA49D4}" srcId="{F9D7150A-297C-404B-9653-6E7A51023227}" destId="{2631B0E8-4CE2-45DF-BB0B-044C17BB91E8}" srcOrd="2" destOrd="0" parTransId="{D9337220-B00B-46B9-9990-22D41F304673}" sibTransId="{BF4D5208-E75C-4FF8-8084-7A1A4539012E}"/>
    <dgm:cxn modelId="{4320F35C-2A80-40B2-A420-BB9D2046C00E}" type="presOf" srcId="{8BF9E831-B740-4121-91B8-5FADDC12322B}" destId="{CD88DC69-79B0-4FFF-9D03-E8430105FA92}" srcOrd="1" destOrd="0" presId="urn:microsoft.com/office/officeart/2005/8/layout/process5"/>
    <dgm:cxn modelId="{39A6D2E5-A52F-4553-B179-CCBA51F7D303}" type="presOf" srcId="{C1A5513F-2257-41E7-8850-0BAF3160E44D}" destId="{04655734-4C71-4B3E-86F5-B6417B2366EC}" srcOrd="1" destOrd="0" presId="urn:microsoft.com/office/officeart/2005/8/layout/process5"/>
    <dgm:cxn modelId="{B1DC45B4-367F-4DF1-8368-FA8560C1ED57}" type="presOf" srcId="{046329E8-B1EA-4868-882B-6DB7E47A8E3F}" destId="{C67B822A-BB1D-46CD-A5C5-A37D33FC6A9A}" srcOrd="0" destOrd="0" presId="urn:microsoft.com/office/officeart/2005/8/layout/process5"/>
    <dgm:cxn modelId="{A285FDDC-EF69-4A8A-B758-CA15FDFB490A}" type="presOf" srcId="{BF4D5208-E75C-4FF8-8084-7A1A4539012E}" destId="{F997A868-6554-44F8-83D7-A9D479D58ACF}" srcOrd="0" destOrd="0" presId="urn:microsoft.com/office/officeart/2005/8/layout/process5"/>
    <dgm:cxn modelId="{67EED7F1-DBB4-4AFD-ADC4-504545F20FA4}" type="presOf" srcId="{BF4D5208-E75C-4FF8-8084-7A1A4539012E}" destId="{404D2A15-1D32-4288-93F2-F84CF3AF8917}" srcOrd="1" destOrd="0" presId="urn:microsoft.com/office/officeart/2005/8/layout/process5"/>
    <dgm:cxn modelId="{0F936512-11B7-407F-8DF1-B943D290ACB0}" type="presOf" srcId="{C1A5513F-2257-41E7-8850-0BAF3160E44D}" destId="{7C246BDC-9C54-47A6-B1F1-892D5428E737}" srcOrd="0" destOrd="0" presId="urn:microsoft.com/office/officeart/2005/8/layout/process5"/>
    <dgm:cxn modelId="{00B45C5C-A4EE-4CC1-8702-0B988BDD1323}" type="presOf" srcId="{F9D7150A-297C-404B-9653-6E7A51023227}" destId="{28F83A7C-E1D6-47E1-ACC2-4CE289BE2CAD}" srcOrd="0" destOrd="0" presId="urn:microsoft.com/office/officeart/2005/8/layout/process5"/>
    <dgm:cxn modelId="{3262694B-42DB-4A9C-9822-A724B6AAB03F}" srcId="{F9D7150A-297C-404B-9653-6E7A51023227}" destId="{FC0993FE-9B5E-4537-8104-FF97B2055DFC}" srcOrd="1" destOrd="0" parTransId="{0FFDC28A-A4B7-4786-A9AA-3939A4F4DE2E}" sibTransId="{8BF9E831-B740-4121-91B8-5FADDC12322B}"/>
    <dgm:cxn modelId="{2231FDE1-EB3E-4321-82C8-9B286903F802}" srcId="{F9D7150A-297C-404B-9653-6E7A51023227}" destId="{046329E8-B1EA-4868-882B-6DB7E47A8E3F}" srcOrd="3" destOrd="0" parTransId="{B3C36B75-E7B8-4F72-A340-411751090243}" sibTransId="{3A144108-B980-4168-A6A8-9B6A99620266}"/>
    <dgm:cxn modelId="{2DA96809-6523-4886-8314-7937B3384F60}" type="presOf" srcId="{FC0993FE-9B5E-4537-8104-FF97B2055DFC}" destId="{6B90ABB8-DE2E-4F71-9409-99064B7895DA}" srcOrd="0" destOrd="0" presId="urn:microsoft.com/office/officeart/2005/8/layout/process5"/>
    <dgm:cxn modelId="{57F977BA-BB82-48D6-A0F1-F3A946EE467C}" type="presOf" srcId="{2631B0E8-4CE2-45DF-BB0B-044C17BB91E8}" destId="{0AFFD358-1EA8-4DE2-A041-3343BCEE2F3F}" srcOrd="0" destOrd="0" presId="urn:microsoft.com/office/officeart/2005/8/layout/process5"/>
    <dgm:cxn modelId="{BE19656C-54CA-4D4E-8801-CBBC92F626DC}" srcId="{F9D7150A-297C-404B-9653-6E7A51023227}" destId="{5DF60794-7A45-4E27-BB3A-6980689316F7}" srcOrd="0" destOrd="0" parTransId="{F204D0BC-F9A8-4760-BFE6-636DAC7B7AF6}" sibTransId="{C1A5513F-2257-41E7-8850-0BAF3160E44D}"/>
    <dgm:cxn modelId="{4979446D-78C1-4D20-BB39-EE7B410D3CFB}" type="presParOf" srcId="{28F83A7C-E1D6-47E1-ACC2-4CE289BE2CAD}" destId="{B475DB3B-4969-499A-B97F-9B35377311C0}" srcOrd="0" destOrd="0" presId="urn:microsoft.com/office/officeart/2005/8/layout/process5"/>
    <dgm:cxn modelId="{5458FEC2-14C2-4CB2-9C20-F72CC112849C}" type="presParOf" srcId="{28F83A7C-E1D6-47E1-ACC2-4CE289BE2CAD}" destId="{7C246BDC-9C54-47A6-B1F1-892D5428E737}" srcOrd="1" destOrd="0" presId="urn:microsoft.com/office/officeart/2005/8/layout/process5"/>
    <dgm:cxn modelId="{D5FD3831-99F0-4049-9FF6-0722D722F9C2}" type="presParOf" srcId="{7C246BDC-9C54-47A6-B1F1-892D5428E737}" destId="{04655734-4C71-4B3E-86F5-B6417B2366EC}" srcOrd="0" destOrd="0" presId="urn:microsoft.com/office/officeart/2005/8/layout/process5"/>
    <dgm:cxn modelId="{49ADE8FB-53BB-4254-B52D-47F60E58D0E6}" type="presParOf" srcId="{28F83A7C-E1D6-47E1-ACC2-4CE289BE2CAD}" destId="{6B90ABB8-DE2E-4F71-9409-99064B7895DA}" srcOrd="2" destOrd="0" presId="urn:microsoft.com/office/officeart/2005/8/layout/process5"/>
    <dgm:cxn modelId="{AA42B06A-2725-4C78-8A08-A1E9DB99A5C1}" type="presParOf" srcId="{28F83A7C-E1D6-47E1-ACC2-4CE289BE2CAD}" destId="{F851BCD6-329C-46D3-A930-6F0ED8E60A45}" srcOrd="3" destOrd="0" presId="urn:microsoft.com/office/officeart/2005/8/layout/process5"/>
    <dgm:cxn modelId="{FE5767A9-3545-425B-9611-77025885814B}" type="presParOf" srcId="{F851BCD6-329C-46D3-A930-6F0ED8E60A45}" destId="{CD88DC69-79B0-4FFF-9D03-E8430105FA92}" srcOrd="0" destOrd="0" presId="urn:microsoft.com/office/officeart/2005/8/layout/process5"/>
    <dgm:cxn modelId="{38745341-487F-4472-8BA8-B425EBD2A869}" type="presParOf" srcId="{28F83A7C-E1D6-47E1-ACC2-4CE289BE2CAD}" destId="{0AFFD358-1EA8-4DE2-A041-3343BCEE2F3F}" srcOrd="4" destOrd="0" presId="urn:microsoft.com/office/officeart/2005/8/layout/process5"/>
    <dgm:cxn modelId="{A2B3F2FE-7353-48B7-AE56-9037820A28B1}" type="presParOf" srcId="{28F83A7C-E1D6-47E1-ACC2-4CE289BE2CAD}" destId="{F997A868-6554-44F8-83D7-A9D479D58ACF}" srcOrd="5" destOrd="0" presId="urn:microsoft.com/office/officeart/2005/8/layout/process5"/>
    <dgm:cxn modelId="{4592D168-BC2E-4C06-82AC-9AF8F8515C2F}" type="presParOf" srcId="{F997A868-6554-44F8-83D7-A9D479D58ACF}" destId="{404D2A15-1D32-4288-93F2-F84CF3AF8917}" srcOrd="0" destOrd="0" presId="urn:microsoft.com/office/officeart/2005/8/layout/process5"/>
    <dgm:cxn modelId="{7F6915C2-F997-4D8D-B0BD-B517C177BDE4}" type="presParOf" srcId="{28F83A7C-E1D6-47E1-ACC2-4CE289BE2CAD}" destId="{C67B822A-BB1D-46CD-A5C5-A37D33FC6A9A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5DB3B-4969-499A-B97F-9B35377311C0}">
      <dsp:nvSpPr>
        <dsp:cNvPr id="0" name=""/>
        <dsp:cNvSpPr/>
      </dsp:nvSpPr>
      <dsp:spPr>
        <a:xfrm>
          <a:off x="0" y="3187"/>
          <a:ext cx="4053061" cy="2171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Arial" pitchFamily="34" charset="0"/>
              <a:cs typeface="Arial" pitchFamily="34" charset="0"/>
            </a:rPr>
            <a:t>Desnutrição e obesidade na infância e na adolescência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63600" y="66787"/>
        <a:ext cx="3925861" cy="2044260"/>
      </dsp:txXfrm>
    </dsp:sp>
    <dsp:sp modelId="{7C246BDC-9C54-47A6-B1F1-892D5428E737}">
      <dsp:nvSpPr>
        <dsp:cNvPr id="0" name=""/>
        <dsp:cNvSpPr/>
      </dsp:nvSpPr>
      <dsp:spPr>
        <a:xfrm rot="80008">
          <a:off x="4582593" y="866508"/>
          <a:ext cx="805760" cy="9172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900" kern="1200"/>
        </a:p>
      </dsp:txBody>
      <dsp:txXfrm>
        <a:off x="4582626" y="1047141"/>
        <a:ext cx="564032" cy="550339"/>
      </dsp:txXfrm>
    </dsp:sp>
    <dsp:sp modelId="{6B90ABB8-DE2E-4F71-9409-99064B7895DA}">
      <dsp:nvSpPr>
        <dsp:cNvPr id="0" name=""/>
        <dsp:cNvSpPr/>
      </dsp:nvSpPr>
      <dsp:spPr>
        <a:xfrm>
          <a:off x="6000789" y="142872"/>
          <a:ext cx="4053061" cy="2171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Arial" pitchFamily="34" charset="0"/>
              <a:cs typeface="Arial" pitchFamily="34" charset="0"/>
            </a:rPr>
            <a:t>Doenças crônicas não transmissíveis, doenças cardiovasculares</a:t>
          </a:r>
          <a:endParaRPr lang="pt-BR" sz="2600" kern="1200" dirty="0"/>
        </a:p>
      </dsp:txBody>
      <dsp:txXfrm>
        <a:off x="6064389" y="206472"/>
        <a:ext cx="3925861" cy="2044260"/>
      </dsp:txXfrm>
    </dsp:sp>
    <dsp:sp modelId="{F851BCD6-329C-46D3-A930-6F0ED8E60A45}">
      <dsp:nvSpPr>
        <dsp:cNvPr id="0" name=""/>
        <dsp:cNvSpPr/>
      </dsp:nvSpPr>
      <dsp:spPr>
        <a:xfrm rot="5496616">
          <a:off x="7583778" y="2777320"/>
          <a:ext cx="765699" cy="9261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900" kern="1200"/>
        </a:p>
      </dsp:txBody>
      <dsp:txXfrm rot="10800000">
        <a:off x="7701861" y="2847732"/>
        <a:ext cx="535989" cy="555667"/>
      </dsp:txXfrm>
    </dsp:sp>
    <dsp:sp modelId="{0AFFD358-1EA8-4DE2-A041-3343BCEE2F3F}">
      <dsp:nvSpPr>
        <dsp:cNvPr id="0" name=""/>
        <dsp:cNvSpPr/>
      </dsp:nvSpPr>
      <dsp:spPr>
        <a:xfrm>
          <a:off x="16" y="3929098"/>
          <a:ext cx="4155553" cy="2212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600" b="0" kern="1200" dirty="0" smtClean="0"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600" b="0" kern="1200" dirty="0" smtClean="0">
              <a:latin typeface="Arial" pitchFamily="34" charset="0"/>
              <a:cs typeface="Arial" pitchFamily="34" charset="0"/>
            </a:rPr>
            <a:t>LAR NOVO CAMINHAR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100" kern="1200" dirty="0"/>
        </a:p>
      </dsp:txBody>
      <dsp:txXfrm>
        <a:off x="64824" y="3993906"/>
        <a:ext cx="4025937" cy="2083087"/>
      </dsp:txXfrm>
    </dsp:sp>
    <dsp:sp modelId="{F997A868-6554-44F8-83D7-A9D479D58ACF}">
      <dsp:nvSpPr>
        <dsp:cNvPr id="0" name=""/>
        <dsp:cNvSpPr/>
      </dsp:nvSpPr>
      <dsp:spPr>
        <a:xfrm rot="10800000">
          <a:off x="4690828" y="4405336"/>
          <a:ext cx="809896" cy="9525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/>
        </a:p>
      </dsp:txBody>
      <dsp:txXfrm>
        <a:off x="4933797" y="4595839"/>
        <a:ext cx="566927" cy="571507"/>
      </dsp:txXfrm>
    </dsp:sp>
    <dsp:sp modelId="{C67B822A-BB1D-46CD-A5C5-A37D33FC6A9A}">
      <dsp:nvSpPr>
        <dsp:cNvPr id="0" name=""/>
        <dsp:cNvSpPr/>
      </dsp:nvSpPr>
      <dsp:spPr>
        <a:xfrm>
          <a:off x="6000789" y="4043645"/>
          <a:ext cx="4053061" cy="21714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Arial" pitchFamily="34" charset="0"/>
              <a:cs typeface="Arial" pitchFamily="34" charset="0"/>
            </a:rPr>
            <a:t>EDUCAÇÃO NUTRICIONAL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6064389" y="4107245"/>
        <a:ext cx="3925861" cy="2044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8CD98-9469-417F-AC03-F1505D801A12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49A7-DA76-4FCA-9906-50E49F0CDC3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60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49A7-DA76-4FCA-9906-50E49F0CDC3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74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6" y="10066263"/>
            <a:ext cx="18362295" cy="69458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6" y="18362297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503193" y="7493442"/>
            <a:ext cx="17222153" cy="15967245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29236" y="7493442"/>
            <a:ext cx="51313913" cy="15967245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9" y="20822606"/>
            <a:ext cx="18362295" cy="6435804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9" y="13734223"/>
            <a:ext cx="18362295" cy="7088384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29231" y="43662964"/>
            <a:ext cx="34268032" cy="12350293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457308" y="43662964"/>
            <a:ext cx="34268034" cy="12350293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6" y="1297666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253410"/>
            <a:ext cx="9544944" cy="302287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5" y="10276285"/>
            <a:ext cx="9544944" cy="1866983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7" y="7253410"/>
            <a:ext cx="9548693" cy="302287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7" y="10276285"/>
            <a:ext cx="9548693" cy="1866983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40" y="1290164"/>
            <a:ext cx="7107139" cy="5490687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60" y="1290164"/>
            <a:ext cx="12076509" cy="27655959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40" y="6780850"/>
            <a:ext cx="7107139" cy="22165274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1" y="22682836"/>
            <a:ext cx="12961620" cy="2677838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1" y="25360675"/>
            <a:ext cx="12961620" cy="380297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96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6" y="1297666"/>
            <a:ext cx="19442430" cy="5400675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6" y="7560951"/>
            <a:ext cx="19442430" cy="21385175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6" y="30033756"/>
            <a:ext cx="5040630" cy="172521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63DB8-784C-4992-817A-2E59666ED2A9}" type="datetimeFigureOut">
              <a:rPr lang="pt-BR" smtClean="0"/>
              <a:pPr/>
              <a:t>07/10/14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7" y="30033756"/>
            <a:ext cx="6840855" cy="172521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6" y="30033756"/>
            <a:ext cx="5040630" cy="172521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8EB4-CFD1-42F0-ADB2-3DC58614D9D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chart" Target="../charts/chart2.xml"/><Relationship Id="rId12" Type="http://schemas.openxmlformats.org/officeDocument/2006/relationships/image" Target="../media/image3.pn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0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"/>
            <a:ext cx="21602700" cy="3628933"/>
          </a:xfrm>
        </p:spPr>
        <p:txBody>
          <a:bodyPr>
            <a:normAutofit/>
          </a:bodyPr>
          <a:lstStyle/>
          <a:p>
            <a:r>
              <a:rPr lang="pt-BR" sz="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IMPORTÂNCIA DE ESTRATÉGIAS DE EDUCAÇÃO </a:t>
            </a:r>
            <a:br>
              <a:rPr lang="pt-BR" sz="4800" dirty="0" smtClean="0">
                <a:latin typeface="Arial" pitchFamily="34" charset="0"/>
                <a:cs typeface="Arial" pitchFamily="34" charset="0"/>
              </a:rPr>
            </a:br>
            <a:r>
              <a:rPr lang="pt-BR" sz="4800" dirty="0" smtClean="0">
                <a:latin typeface="Arial" pitchFamily="34" charset="0"/>
                <a:cs typeface="Arial" pitchFamily="34" charset="0"/>
              </a:rPr>
              <a:t>NUTRICIONAL ENTRE CRIANÇAS E ADOLESCENTES </a:t>
            </a:r>
            <a:br>
              <a:rPr lang="pt-BR" sz="4800" dirty="0" smtClean="0">
                <a:latin typeface="Arial" pitchFamily="34" charset="0"/>
                <a:cs typeface="Arial" pitchFamily="34" charset="0"/>
              </a:rPr>
            </a:br>
            <a:r>
              <a:rPr lang="pt-BR" sz="4800" dirty="0" smtClean="0">
                <a:latin typeface="Arial" pitchFamily="34" charset="0"/>
                <a:cs typeface="Arial" pitchFamily="34" charset="0"/>
              </a:rPr>
              <a:t>RESIDENTES EM INSTITUIÇÃO DE ABRIGO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278" y="5914954"/>
            <a:ext cx="11015664" cy="26489096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r>
              <a:rPr lang="pt-BR" sz="19200" dirty="0" smtClean="0">
                <a:solidFill>
                  <a:srgbClr val="BF0B98"/>
                </a:solidFill>
                <a:latin typeface="Arial Black" pitchFamily="34" charset="0"/>
              </a:rPr>
              <a:t>INTRODUÇÃO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estado nutricional </a:t>
            </a:r>
            <a:r>
              <a:rPr lang="pt-BR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possui </a:t>
            </a:r>
            <a:r>
              <a:rPr lang="pt-BR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grande impacto  na infância e na adolescência, já que os extremos, ingestão insuficiente e </a:t>
            </a:r>
            <a:r>
              <a:rPr lang="pt-BR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excessiva </a:t>
            </a:r>
            <a:r>
              <a:rPr lang="pt-BR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nutrientes,  podem acarretar diversos danos à saúde.</a:t>
            </a:r>
            <a:endParaRPr lang="pt-BR" sz="3200" dirty="0" smtClean="0"/>
          </a:p>
          <a:p>
            <a:pPr algn="just">
              <a:lnSpc>
                <a:spcPct val="12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pt-BR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dirty="0" smtClean="0">
              <a:solidFill>
                <a:srgbClr val="BF0B98"/>
              </a:solidFill>
              <a:latin typeface="Arial" pitchFamily="34" charset="0"/>
              <a:cs typeface="Arial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r>
              <a:rPr lang="pt-BR" sz="19200" dirty="0" smtClean="0">
                <a:solidFill>
                  <a:srgbClr val="BF0B98"/>
                </a:solidFill>
                <a:latin typeface="Arial Black" pitchFamily="34" charset="0"/>
              </a:rPr>
              <a:t>OBJETIVO</a:t>
            </a:r>
          </a:p>
          <a:p>
            <a:endParaRPr lang="pt-BR" sz="128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28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pPr algn="just"/>
            <a:endParaRPr lang="pt-BR" sz="128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9600" dirty="0" smtClean="0">
              <a:solidFill>
                <a:srgbClr val="BF0B98"/>
              </a:solidFill>
              <a:latin typeface="Arial" pitchFamily="34" charset="0"/>
              <a:cs typeface="Arial" pitchFamily="34" charset="0"/>
            </a:endParaRPr>
          </a:p>
          <a:p>
            <a:endParaRPr lang="pt-BR" sz="19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pPr algn="just"/>
            <a:r>
              <a:rPr lang="pt-BR" sz="19200" dirty="0" smtClean="0">
                <a:solidFill>
                  <a:srgbClr val="BF0B98"/>
                </a:solidFill>
                <a:latin typeface="Arial Black" pitchFamily="34" charset="0"/>
              </a:rPr>
              <a:t>  </a:t>
            </a:r>
          </a:p>
          <a:p>
            <a:pPr algn="just"/>
            <a:r>
              <a:rPr lang="pt-BR" sz="19200" dirty="0" smtClean="0">
                <a:solidFill>
                  <a:srgbClr val="BF0B98"/>
                </a:solidFill>
                <a:latin typeface="Arial Black" pitchFamily="34" charset="0"/>
              </a:rPr>
              <a:t>   MATERIAIS E METÓDOS</a:t>
            </a: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endParaRPr lang="pt-BR" sz="19200" dirty="0" smtClean="0">
              <a:solidFill>
                <a:srgbClr val="BF0B98"/>
              </a:solidFill>
              <a:latin typeface="Arial Black" pitchFamily="34" charset="0"/>
            </a:endParaRPr>
          </a:p>
          <a:p>
            <a:pPr algn="just"/>
            <a:endParaRPr lang="pt-BR" sz="16000" dirty="0" smtClean="0">
              <a:latin typeface="Arial Black" pitchFamily="34" charset="0"/>
            </a:endParaRPr>
          </a:p>
          <a:p>
            <a:pPr algn="just"/>
            <a:r>
              <a:rPr lang="pt-BR" sz="16000" dirty="0" smtClean="0">
                <a:latin typeface="Arial Black" pitchFamily="34" charset="0"/>
              </a:rPr>
              <a:t> </a:t>
            </a:r>
            <a:endParaRPr lang="pt-BR" sz="19200" dirty="0" smtClean="0">
              <a:latin typeface="Arial Black" pitchFamily="34" charset="0"/>
            </a:endParaRPr>
          </a:p>
          <a:p>
            <a:endParaRPr lang="pt-BR" sz="4000" dirty="0">
              <a:latin typeface="Arial Black" pitchFamily="34" charset="0"/>
            </a:endParaRPr>
          </a:p>
        </p:txBody>
      </p:sp>
      <p:graphicFrame>
        <p:nvGraphicFramePr>
          <p:cNvPr id="28" name="Diagrama 27"/>
          <p:cNvGraphicFramePr/>
          <p:nvPr>
            <p:extLst>
              <p:ext uri="{D42A27DB-BD31-4B8C-83A1-F6EECF244321}">
                <p14:modId xmlns:p14="http://schemas.microsoft.com/office/powerpoint/2010/main" val="4126810479"/>
              </p:ext>
            </p:extLst>
          </p:nvPr>
        </p:nvGraphicFramePr>
        <p:xfrm>
          <a:off x="514278" y="9844043"/>
          <a:ext cx="1007713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CaixaDeTexto 29"/>
          <p:cNvSpPr txBox="1"/>
          <p:nvPr/>
        </p:nvSpPr>
        <p:spPr>
          <a:xfrm>
            <a:off x="11801482" y="5914953"/>
            <a:ext cx="9295549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BF0B98"/>
                </a:solidFill>
                <a:latin typeface="Arial Black" panose="020B0A04020102020204" pitchFamily="34" charset="0"/>
                <a:cs typeface="Arial" pitchFamily="34" charset="0"/>
              </a:rPr>
              <a:t>RESULTADOS PARCIAIS</a:t>
            </a: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3837977" y="18736745"/>
            <a:ext cx="4512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BF0B98"/>
                </a:solidFill>
                <a:latin typeface="Arial Black" panose="020B0A04020102020204" pitchFamily="34" charset="0"/>
              </a:rPr>
              <a:t>CONCLUSÃO</a:t>
            </a:r>
            <a:endParaRPr lang="pt-BR" sz="4800" b="1" dirty="0">
              <a:solidFill>
                <a:srgbClr val="BF0B98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1314270" y="25267822"/>
            <a:ext cx="10269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BF0B98"/>
                </a:solidFill>
                <a:latin typeface="Arial Black" pitchFamily="34" charset="0"/>
                <a:cs typeface="Arial" panose="020B0604020202020204" pitchFamily="34" charset="0"/>
              </a:rPr>
              <a:t>REFERÊNCIAS</a:t>
            </a:r>
            <a:r>
              <a:rPr lang="pt-BR" sz="4400" b="1" dirty="0" smtClean="0"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pt-BR" sz="4400" b="1" dirty="0" smtClean="0">
                <a:solidFill>
                  <a:srgbClr val="BF0B98"/>
                </a:solidFill>
                <a:latin typeface="Arial Black" pitchFamily="34" charset="0"/>
                <a:cs typeface="Arial" panose="020B0604020202020204" pitchFamily="34" charset="0"/>
              </a:rPr>
              <a:t>BIBLIOGRÁFICAS</a:t>
            </a:r>
            <a:endParaRPr lang="pt-BR" sz="4400" dirty="0">
              <a:solidFill>
                <a:srgbClr val="BF0B98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6720" y="485665"/>
            <a:ext cx="2005014" cy="142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8" y="414227"/>
            <a:ext cx="2143140" cy="135732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1771586" y="15481945"/>
            <a:ext cx="9209232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pt-BR" sz="3600" dirty="0" smtClean="0"/>
              <a:t>Melhora do estado nutricional geral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pt-BR" sz="3600" dirty="0" smtClean="0"/>
              <a:t>Melhora da higiene pessoal e local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pt-BR" sz="3600" dirty="0" smtClean="0"/>
              <a:t> Aumento da prática de atividade física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pt-BR" sz="3600" dirty="0" smtClean="0"/>
              <a:t>Melhora da auto percepção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pt-BR" sz="3600" dirty="0" smtClean="0"/>
              <a:t>Aumento da consciência corporal </a:t>
            </a:r>
            <a:endParaRPr lang="pt-BR" sz="3600" dirty="0"/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946005050"/>
              </p:ext>
            </p:extLst>
          </p:nvPr>
        </p:nvGraphicFramePr>
        <p:xfrm>
          <a:off x="12313518" y="7129017"/>
          <a:ext cx="8790458" cy="391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346276678"/>
              </p:ext>
            </p:extLst>
          </p:nvPr>
        </p:nvGraphicFramePr>
        <p:xfrm>
          <a:off x="12241510" y="11233473"/>
          <a:ext cx="88469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514278" y="18702355"/>
            <a:ext cx="10287072" cy="2616101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Auxiliar na recuperação de crianças e adolescentes inseridas no lar NOVO CAMINHAR/Caeté - MG, por meio de ações que criem impacto positivo no estado nutricional e promovam a saúde, gerando melhor qualidade de vida. 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157352" y="3200309"/>
            <a:ext cx="17930938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  <a:spcBef>
                <a:spcPts val="425"/>
              </a:spcBef>
              <a:spcAft>
                <a:spcPts val="425"/>
              </a:spcAft>
            </a:pPr>
            <a:r>
              <a:rPr lang="pt-BR" sz="2800" dirty="0"/>
              <a:t>PAINS, G. </a:t>
            </a:r>
            <a:r>
              <a:rPr lang="pt-BR" sz="2800" dirty="0" smtClean="0"/>
              <a:t>A.¹ SOUZA</a:t>
            </a:r>
            <a:r>
              <a:rPr lang="pt-BR" sz="2800" dirty="0"/>
              <a:t>, </a:t>
            </a:r>
            <a:r>
              <a:rPr lang="pt-BR" sz="2800" dirty="0" smtClean="0"/>
              <a:t>V.M.H¹ </a:t>
            </a:r>
            <a:r>
              <a:rPr lang="pt-BR" sz="2800" dirty="0"/>
              <a:t>CORREIA,F.C¹  RODRIGUES</a:t>
            </a:r>
            <a:r>
              <a:rPr lang="pt-BR" sz="2800" dirty="0" smtClean="0"/>
              <a:t>, </a:t>
            </a:r>
            <a:r>
              <a:rPr lang="pt-BR" sz="2800" dirty="0" smtClean="0"/>
              <a:t>A²  </a:t>
            </a:r>
            <a:r>
              <a:rPr lang="pt-BR" sz="2800" dirty="0"/>
              <a:t>CORREIA, </a:t>
            </a:r>
            <a:r>
              <a:rPr lang="pt-BR" sz="2800" dirty="0" smtClean="0"/>
              <a:t>D.T.I.M³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¹ Acadêmicos do </a:t>
            </a:r>
            <a:r>
              <a:rPr lang="pt-BR" sz="2800" dirty="0" smtClean="0"/>
              <a:t>Curso </a:t>
            </a:r>
            <a:r>
              <a:rPr lang="pt-BR" sz="2800" dirty="0"/>
              <a:t>de </a:t>
            </a:r>
            <a:r>
              <a:rPr lang="pt-BR" sz="2800" dirty="0" smtClean="0"/>
              <a:t>Nutrição </a:t>
            </a:r>
            <a:r>
              <a:rPr lang="pt-BR" sz="2800" dirty="0"/>
              <a:t>²Doutoranda do Departamento de Ciências de Alimentos ³Professora </a:t>
            </a:r>
            <a:r>
              <a:rPr lang="pt-BR" sz="2800" dirty="0" smtClean="0"/>
              <a:t>Orientadora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altLang="pt-BR" sz="2800" b="1" dirty="0"/>
              <a:t>Departamento de Nutrição da Escola de Enfermagem UFMG; Departamento de Cirurgia da Faculdade de Medicina UFMG – Observatório do Metabolismo e Nutrição – OMENU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442840" y="23060073"/>
            <a:ext cx="9712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ção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realizada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com crianças e adolescentes que tiveram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direitos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violados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e,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atualmente residem em lar. 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1786345" y="19919915"/>
            <a:ext cx="9215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Os resultados mostram a importância do acompanhamento nutricional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interdisciplinar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que no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geral,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 de forma significativa para melhoria de hábitos e,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de vida. </a:t>
            </a:r>
          </a:p>
          <a:p>
            <a:pPr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1664876" y="22523300"/>
            <a:ext cx="9209232" cy="264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A ação de extensão tem importância  bilateral, já que além de auxiliar positivamente os receptores, contribui de forma significativa para a formação  acadêmica, ampliando a vivência </a:t>
            </a:r>
            <a:r>
              <a:rPr lang="pt-BR" sz="320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3200" smtClean="0">
                <a:latin typeface="Arial" pitchFamily="34" charset="0"/>
                <a:cs typeface="Arial" pitchFamily="34" charset="0"/>
              </a:rPr>
              <a:t>aproximando 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os alunos da realidade profissional.</a:t>
            </a:r>
          </a:p>
        </p:txBody>
      </p:sp>
      <p:sp>
        <p:nvSpPr>
          <p:cNvPr id="62" name="Retângulo de cantos arredondados 61"/>
          <p:cNvSpPr/>
          <p:nvPr/>
        </p:nvSpPr>
        <p:spPr>
          <a:xfrm>
            <a:off x="514278" y="24988899"/>
            <a:ext cx="3214710" cy="16430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Intervenções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interdisciplinares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realizadas desde agosto de 2013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Seta para a direita 62"/>
          <p:cNvSpPr/>
          <p:nvPr/>
        </p:nvSpPr>
        <p:spPr>
          <a:xfrm>
            <a:off x="4871996" y="25560403"/>
            <a:ext cx="551366" cy="49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Retângulo de cantos arredondados 63"/>
          <p:cNvSpPr/>
          <p:nvPr/>
        </p:nvSpPr>
        <p:spPr>
          <a:xfrm>
            <a:off x="6086442" y="25131775"/>
            <a:ext cx="3214710" cy="15001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Visitas periódicas pré programadas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tângulo de cantos arredondados 64"/>
          <p:cNvSpPr/>
          <p:nvPr/>
        </p:nvSpPr>
        <p:spPr>
          <a:xfrm>
            <a:off x="514278" y="30489625"/>
            <a:ext cx="3214710" cy="15001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Noções de higiene pessoal e local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6086442" y="30489625"/>
            <a:ext cx="3214710" cy="15001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Jogos interativos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Seta para a esquerda 67"/>
          <p:cNvSpPr/>
          <p:nvPr/>
        </p:nvSpPr>
        <p:spPr>
          <a:xfrm>
            <a:off x="4586244" y="31204005"/>
            <a:ext cx="57150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Seta para cima 68"/>
          <p:cNvSpPr/>
          <p:nvPr/>
        </p:nvSpPr>
        <p:spPr>
          <a:xfrm>
            <a:off x="1657286" y="29632369"/>
            <a:ext cx="500066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Retângulo de cantos arredondados 70"/>
          <p:cNvSpPr/>
          <p:nvPr/>
        </p:nvSpPr>
        <p:spPr>
          <a:xfrm>
            <a:off x="6086442" y="27917857"/>
            <a:ext cx="3214710" cy="15001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Acompanhamento nutricional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tângulo de cantos arredondados 71"/>
          <p:cNvSpPr/>
          <p:nvPr/>
        </p:nvSpPr>
        <p:spPr>
          <a:xfrm>
            <a:off x="514278" y="27846419"/>
            <a:ext cx="3214710" cy="15001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Estímulo á atividade física</a:t>
            </a:r>
            <a:endParaRPr lang="pt-BR" dirty="0"/>
          </a:p>
        </p:txBody>
      </p:sp>
      <p:sp>
        <p:nvSpPr>
          <p:cNvPr id="73" name="Seta para cima 72"/>
          <p:cNvSpPr/>
          <p:nvPr/>
        </p:nvSpPr>
        <p:spPr>
          <a:xfrm>
            <a:off x="1800162" y="26989163"/>
            <a:ext cx="500066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Seta para baixo 73"/>
          <p:cNvSpPr/>
          <p:nvPr/>
        </p:nvSpPr>
        <p:spPr>
          <a:xfrm>
            <a:off x="7443764" y="27060601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CaixaDeTexto 74"/>
          <p:cNvSpPr txBox="1"/>
          <p:nvPr/>
        </p:nvSpPr>
        <p:spPr>
          <a:xfrm>
            <a:off x="11377699" y="26291520"/>
            <a:ext cx="9783586" cy="595547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1- </a:t>
            </a:r>
            <a:r>
              <a:rPr lang="en-US" sz="2000" dirty="0" smtClean="0"/>
              <a:t>VALÉRIO, G. et al.</a:t>
            </a:r>
            <a:r>
              <a:rPr lang="en-US" sz="2000" b="1" dirty="0" smtClean="0"/>
              <a:t>  Severe Obesity and </a:t>
            </a:r>
            <a:r>
              <a:rPr lang="en-US" sz="2000" b="1" dirty="0" err="1" smtClean="0"/>
              <a:t>Cardiometabolic</a:t>
            </a:r>
            <a:r>
              <a:rPr lang="en-US" sz="2000" b="1" dirty="0" smtClean="0"/>
              <a:t> Risk in Children: Comparison from Two International Classification Systems. </a:t>
            </a:r>
            <a:r>
              <a:rPr lang="en-US" sz="2000" dirty="0" err="1" smtClean="0"/>
              <a:t>PLoSOne</a:t>
            </a:r>
            <a:r>
              <a:rPr lang="en-US" sz="2000" dirty="0" smtClean="0"/>
              <a:t>, USA, December 27. </a:t>
            </a:r>
            <a:r>
              <a:rPr lang="pt-BR" sz="2000" dirty="0" smtClean="0"/>
              <a:t>2013. Disponível em: &lt;http://www.ncbi.nlm.nih.gov/pmc/articles/PMC3873982/ &gt; Acesso em: 09 set. 2014.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BURGOS, M.S. et al.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Associação entre medidas antropométricas e fatores de risco cardiovascular em crianças e adolescentes.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Arquivos Brasileiros de Cardiologia, São Paulo, vol.101 no.4,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Oct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 2013 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Epub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Aug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27, 2013. Disponível em &lt;http://www.scielo.br/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scielo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php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?script=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sci_arttext&amp;pid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=S0066-782X2013003000002&amp;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lang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3-</a:t>
            </a:r>
            <a:r>
              <a:rPr lang="pt-BR" sz="2000" dirty="0" smtClean="0"/>
              <a:t> MOTTA, </a:t>
            </a:r>
            <a:r>
              <a:rPr lang="pt-BR" sz="2000" dirty="0" err="1" smtClean="0"/>
              <a:t>M.E.F.</a:t>
            </a:r>
            <a:r>
              <a:rPr lang="pt-BR" sz="2000" dirty="0" smtClean="0"/>
              <a:t>A; SILVA, </a:t>
            </a:r>
            <a:r>
              <a:rPr lang="pt-BR" sz="2000" dirty="0" err="1" smtClean="0"/>
              <a:t>G.A.P.</a:t>
            </a:r>
            <a:r>
              <a:rPr lang="pt-BR" sz="2000" dirty="0" smtClean="0"/>
              <a:t> </a:t>
            </a:r>
            <a:r>
              <a:rPr lang="pt-BR" sz="2000" b="1" dirty="0" smtClean="0"/>
              <a:t>Desnutrição e obesidade em crianças: delineamento do perfil de uma comunidade de baixa renda. </a:t>
            </a:r>
            <a:r>
              <a:rPr lang="pt-BR" sz="2000" dirty="0" smtClean="0"/>
              <a:t>Jornal de Pediatria, Rio de Janeiro, vol. 77 no. 4,</a:t>
            </a:r>
            <a:r>
              <a:rPr lang="pt-BR" sz="2000" dirty="0" err="1" smtClean="0"/>
              <a:t>jly</a:t>
            </a:r>
            <a:r>
              <a:rPr lang="pt-BR" sz="2000" dirty="0" smtClean="0"/>
              <a:t>/</a:t>
            </a:r>
            <a:r>
              <a:rPr lang="pt-BR" sz="2000" dirty="0" err="1" smtClean="0"/>
              <a:t>Aug</a:t>
            </a:r>
            <a:r>
              <a:rPr lang="pt-BR" sz="2000" dirty="0" smtClean="0"/>
              <a:t>. 2001. Disponível em:&lt;http://www.scielo.br/scielo.</a:t>
            </a:r>
            <a:r>
              <a:rPr lang="pt-BR" sz="2000" dirty="0" err="1" smtClean="0"/>
              <a:t>php</a:t>
            </a:r>
            <a:r>
              <a:rPr lang="pt-BR" sz="2000" dirty="0" smtClean="0"/>
              <a:t>? script=</a:t>
            </a:r>
            <a:r>
              <a:rPr lang="pt-BR" sz="2000" dirty="0" err="1" smtClean="0"/>
              <a:t>sciarttext&amp;pid</a:t>
            </a:r>
            <a:r>
              <a:rPr lang="pt-BR" sz="2000" dirty="0" smtClean="0"/>
              <a:t>= S0021-755720010004000 10&amp;</a:t>
            </a:r>
            <a:r>
              <a:rPr lang="pt-BR" sz="2000" dirty="0" err="1" smtClean="0"/>
              <a:t>lang</a:t>
            </a:r>
            <a:r>
              <a:rPr lang="pt-BR" sz="2000" dirty="0" smtClean="0"/>
              <a:t>=</a:t>
            </a:r>
            <a:r>
              <a:rPr lang="pt-BR" sz="2000" dirty="0" err="1" smtClean="0"/>
              <a:t>pt</a:t>
            </a:r>
            <a:r>
              <a:rPr lang="pt-BR" sz="2000" dirty="0" smtClean="0"/>
              <a:t>&gt; Acesso em 10 set. 2014.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1" name="Seta para baixo 30"/>
          <p:cNvSpPr/>
          <p:nvPr/>
        </p:nvSpPr>
        <p:spPr>
          <a:xfrm>
            <a:off x="7372326" y="29775245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2" name="Picture 2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102" y="31161146"/>
            <a:ext cx="25558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617" y="31081771"/>
            <a:ext cx="2116138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1091</TotalTime>
  <Words>378</Words>
  <Application>Microsoft Macintosh PowerPoint</Application>
  <PresentationFormat>Custom</PresentationFormat>
  <Paragraphs>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 IMPORTÂNCIA DE ESTRATÉGIAS DE EDUCAÇÃO  NUTRICIONAL ENTRE CRIANÇAS E ADOLESCENTES  RESIDENTES EM INSTITUIÇÃO DE ABRIGO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IMPORTÂNCIA DE ESTRATÉGIAS DE EDUCAÇÃO NUTRICIONAL ENTRE CRIANÇAS  E ADOLESCENTES RESIDENTES EM INSTITUIÇÃO DE CUIDADOS  AUTOR: AUDICEIA GOMES PAINS  CO- AUTORES: MARIA ISABEL TOULSON DAVISSON CORREIA, HUGO VILHENA E CAMILA CORREIA</dc:title>
  <dc:creator>Charles</dc:creator>
  <cp:lastModifiedBy>Isabel  Correia</cp:lastModifiedBy>
  <cp:revision>65</cp:revision>
  <dcterms:created xsi:type="dcterms:W3CDTF">2014-09-18T23:22:40Z</dcterms:created>
  <dcterms:modified xsi:type="dcterms:W3CDTF">2014-10-07T09:12:04Z</dcterms:modified>
</cp:coreProperties>
</file>