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73" r:id="rId6"/>
    <p:sldId id="274" r:id="rId7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060"/>
    <a:srgbClr val="798AAB"/>
    <a:srgbClr val="F66F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280" autoAdjust="0"/>
  </p:normalViewPr>
  <p:slideViewPr>
    <p:cSldViewPr>
      <p:cViewPr varScale="1">
        <p:scale>
          <a:sx n="85" d="100"/>
          <a:sy n="85" d="100"/>
        </p:scale>
        <p:origin x="-523" y="-7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CF77C-0327-4D8C-B98D-CBB66FB2C0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B85FD3B-0DBD-430D-A959-8F56D80EE83D}">
      <dgm:prSet phldrT="[Texto]" custT="1"/>
      <dgm:spPr>
        <a:solidFill>
          <a:srgbClr val="002060"/>
        </a:solidFill>
      </dgm:spPr>
      <dgm:t>
        <a:bodyPr/>
        <a:lstStyle/>
        <a:p>
          <a:pPr algn="ctr"/>
          <a:r>
            <a:rPr lang="pt-BR" sz="1600" dirty="0" smtClean="0">
              <a:latin typeface="Calibri" pitchFamily="34" charset="0"/>
              <a:cs typeface="Leelawadee" panose="020B0502040204020203" pitchFamily="34" charset="-34"/>
            </a:rPr>
            <a:t>Séssil ou </a:t>
          </a:r>
          <a:r>
            <a:rPr lang="pt-BR" sz="1600" dirty="0" err="1" smtClean="0">
              <a:latin typeface="Calibri" pitchFamily="34" charset="0"/>
              <a:cs typeface="Leelawadee" panose="020B0502040204020203" pitchFamily="34" charset="-34"/>
            </a:rPr>
            <a:t>pediculado</a:t>
          </a:r>
          <a:r>
            <a:rPr lang="pt-BR" sz="1600" dirty="0" smtClean="0">
              <a:latin typeface="Calibri" pitchFamily="34" charset="0"/>
              <a:cs typeface="Leelawadee" panose="020B0502040204020203" pitchFamily="34" charset="-34"/>
            </a:rPr>
            <a:t>, afeta profundamente a lâmina própria das pregas vocais</a:t>
          </a:r>
          <a:endParaRPr lang="pt-BR" sz="1600" dirty="0">
            <a:latin typeface="Calibri" pitchFamily="34" charset="0"/>
          </a:endParaRPr>
        </a:p>
      </dgm:t>
    </dgm:pt>
    <dgm:pt modelId="{6CECF544-9B1C-4555-A465-98FB423E6B88}" type="parTrans" cxnId="{BCA50582-1F86-48DE-BB60-EA906926EEC2}">
      <dgm:prSet/>
      <dgm:spPr/>
      <dgm:t>
        <a:bodyPr/>
        <a:lstStyle/>
        <a:p>
          <a:endParaRPr lang="pt-BR"/>
        </a:p>
      </dgm:t>
    </dgm:pt>
    <dgm:pt modelId="{05422D1E-DFE0-4AB7-9C15-6FFB0FCF6C58}" type="sibTrans" cxnId="{BCA50582-1F86-48DE-BB60-EA906926EEC2}">
      <dgm:prSet/>
      <dgm:spPr/>
      <dgm:t>
        <a:bodyPr/>
        <a:lstStyle/>
        <a:p>
          <a:endParaRPr lang="pt-BR"/>
        </a:p>
      </dgm:t>
    </dgm:pt>
    <dgm:pt modelId="{59F79B1B-6687-429A-B102-B02B0BE07E56}">
      <dgm:prSet phldrT="[Texto]" custT="1"/>
      <dgm:spPr>
        <a:solidFill>
          <a:srgbClr val="00206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600" dirty="0" smtClean="0">
            <a:latin typeface="Calibri" pitchFamily="34" charset="0"/>
            <a:cs typeface="Leelawadee" panose="020B0502040204020203" pitchFamily="34" charset="-34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600" dirty="0" smtClean="0">
              <a:latin typeface="Calibri" pitchFamily="34" charset="0"/>
              <a:cs typeface="Leelawadee" panose="020B0502040204020203" pitchFamily="34" charset="-34"/>
            </a:rPr>
            <a:t>Acúmulo de fluido tem relação com   fonotrauma ou com tabagismo</a:t>
          </a:r>
        </a:p>
        <a:p>
          <a:pPr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dirty="0">
            <a:latin typeface="Calibri" pitchFamily="34" charset="0"/>
          </a:endParaRPr>
        </a:p>
      </dgm:t>
    </dgm:pt>
    <dgm:pt modelId="{8E6087BD-066D-44EC-BD59-D0D55130A93F}" type="parTrans" cxnId="{229A7420-81B7-472E-8DC6-042B13F76BB9}">
      <dgm:prSet/>
      <dgm:spPr/>
      <dgm:t>
        <a:bodyPr/>
        <a:lstStyle/>
        <a:p>
          <a:endParaRPr lang="pt-BR"/>
        </a:p>
      </dgm:t>
    </dgm:pt>
    <dgm:pt modelId="{244896F3-1B54-468C-9D82-F45D3902072F}" type="sibTrans" cxnId="{229A7420-81B7-472E-8DC6-042B13F76BB9}">
      <dgm:prSet/>
      <dgm:spPr/>
      <dgm:t>
        <a:bodyPr/>
        <a:lstStyle/>
        <a:p>
          <a:endParaRPr lang="pt-BR"/>
        </a:p>
      </dgm:t>
    </dgm:pt>
    <dgm:pt modelId="{F534881E-209C-4238-B549-293040DD3676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pt-BR" sz="1600" smtClean="0">
              <a:solidFill>
                <a:schemeClr val="bg1"/>
              </a:solidFill>
              <a:latin typeface="Calibri" pitchFamily="34" charset="0"/>
              <a:cs typeface="Leelawadee" panose="020B0502040204020203" pitchFamily="34" charset="-34"/>
            </a:rPr>
            <a:t>Bilateral, benigno, com influência do comportamento vocal</a:t>
          </a:r>
          <a:endParaRPr lang="pt-BR" sz="1600" dirty="0">
            <a:solidFill>
              <a:schemeClr val="bg1"/>
            </a:solidFill>
            <a:latin typeface="Calibri" pitchFamily="34" charset="0"/>
            <a:cs typeface="Leelawadee" panose="020B0502040204020203" pitchFamily="34" charset="-34"/>
          </a:endParaRPr>
        </a:p>
      </dgm:t>
    </dgm:pt>
    <dgm:pt modelId="{C322ECE6-14B6-4AE2-AF52-5738DAA5BC8D}" type="parTrans" cxnId="{D0EA123A-19C8-4BC8-B250-3FCDCF93C402}">
      <dgm:prSet/>
      <dgm:spPr/>
      <dgm:t>
        <a:bodyPr/>
        <a:lstStyle/>
        <a:p>
          <a:endParaRPr lang="pt-BR"/>
        </a:p>
      </dgm:t>
    </dgm:pt>
    <dgm:pt modelId="{FCD8EF9C-7793-4E47-B3AC-5FD318ABB633}" type="sibTrans" cxnId="{D0EA123A-19C8-4BC8-B250-3FCDCF93C402}">
      <dgm:prSet/>
      <dgm:spPr/>
      <dgm:t>
        <a:bodyPr/>
        <a:lstStyle/>
        <a:p>
          <a:endParaRPr lang="pt-BR"/>
        </a:p>
      </dgm:t>
    </dgm:pt>
    <dgm:pt modelId="{C6996B3F-7EE8-4B93-8F48-1D68FF17631D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pt-BR" sz="1600" dirty="0" smtClean="0">
              <a:latin typeface="Calibri" pitchFamily="34" charset="0"/>
              <a:cs typeface="Leelawadee" panose="020B0502040204020203" pitchFamily="34" charset="-34"/>
            </a:rPr>
            <a:t>Pregas vocais com áreas esbranquiçadas, pode ser pré maligna em fumantes</a:t>
          </a:r>
          <a:endParaRPr lang="pt-BR" sz="1600" dirty="0">
            <a:latin typeface="Calibri" pitchFamily="34" charset="0"/>
            <a:cs typeface="Leelawadee" panose="020B0502040204020203" pitchFamily="34" charset="-34"/>
          </a:endParaRPr>
        </a:p>
      </dgm:t>
    </dgm:pt>
    <dgm:pt modelId="{B5BE0F56-F5FF-4FA5-A436-1DD5500C2CB9}" type="parTrans" cxnId="{95336D02-E155-481A-9374-1CCE706131F5}">
      <dgm:prSet/>
      <dgm:spPr/>
      <dgm:t>
        <a:bodyPr/>
        <a:lstStyle/>
        <a:p>
          <a:endParaRPr lang="pt-BR"/>
        </a:p>
      </dgm:t>
    </dgm:pt>
    <dgm:pt modelId="{AB984F5D-A231-408B-8103-694F44682F46}" type="sibTrans" cxnId="{95336D02-E155-481A-9374-1CCE706131F5}">
      <dgm:prSet/>
      <dgm:spPr/>
      <dgm:t>
        <a:bodyPr/>
        <a:lstStyle/>
        <a:p>
          <a:endParaRPr lang="pt-BR"/>
        </a:p>
      </dgm:t>
    </dgm:pt>
    <dgm:pt modelId="{55FE6A38-C5C8-41BA-A2DC-3EF8A306B0D3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pt-BR" sz="1600" dirty="0" smtClean="0">
              <a:latin typeface="Calibri" pitchFamily="34" charset="0"/>
              <a:cs typeface="Leelawadee" panose="020B0502040204020203" pitchFamily="34" charset="-34"/>
            </a:rPr>
            <a:t>Aspecto erosivo na porção cartilagínea das pregas vocais  que não interfere na coaptação glótica</a:t>
          </a:r>
          <a:endParaRPr lang="pt-BR" sz="1600" dirty="0">
            <a:latin typeface="Calibri" pitchFamily="34" charset="0"/>
            <a:cs typeface="Leelawadee" panose="020B0502040204020203" pitchFamily="34" charset="-34"/>
          </a:endParaRPr>
        </a:p>
      </dgm:t>
    </dgm:pt>
    <dgm:pt modelId="{6DF4C380-9771-468D-86CE-1C7A0E5B8CDE}" type="parTrans" cxnId="{2F7F6C63-A20E-4535-B3CA-B080AA146E5A}">
      <dgm:prSet/>
      <dgm:spPr/>
      <dgm:t>
        <a:bodyPr/>
        <a:lstStyle/>
        <a:p>
          <a:endParaRPr lang="pt-BR"/>
        </a:p>
      </dgm:t>
    </dgm:pt>
    <dgm:pt modelId="{9EEA0EBA-D515-4B2F-8807-A016039A8DCD}" type="sibTrans" cxnId="{2F7F6C63-A20E-4535-B3CA-B080AA146E5A}">
      <dgm:prSet/>
      <dgm:spPr/>
      <dgm:t>
        <a:bodyPr/>
        <a:lstStyle/>
        <a:p>
          <a:endParaRPr lang="pt-BR"/>
        </a:p>
      </dgm:t>
    </dgm:pt>
    <dgm:pt modelId="{EB897013-3EB0-4575-8DEF-6424BF1CC051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pt-BR" sz="1600" dirty="0" smtClean="0">
              <a:latin typeface="Calibri" pitchFamily="34" charset="0"/>
              <a:cs typeface="Leelawadee" panose="020B0502040204020203" pitchFamily="34" charset="-34"/>
            </a:rPr>
            <a:t>Processo inflamatório tecido de granulação Sensação de “bolo na garganta”</a:t>
          </a:r>
          <a:endParaRPr lang="pt-BR" sz="1600" dirty="0">
            <a:latin typeface="Calibri" pitchFamily="34" charset="0"/>
            <a:cs typeface="Leelawadee" panose="020B0502040204020203" pitchFamily="34" charset="-34"/>
          </a:endParaRPr>
        </a:p>
      </dgm:t>
    </dgm:pt>
    <dgm:pt modelId="{7B9AD51C-0D70-4A16-9F51-D98A8FFB7E71}" type="parTrans" cxnId="{1F693B20-3034-4766-B203-977377431AB6}">
      <dgm:prSet/>
      <dgm:spPr/>
      <dgm:t>
        <a:bodyPr/>
        <a:lstStyle/>
        <a:p>
          <a:endParaRPr lang="pt-BR"/>
        </a:p>
      </dgm:t>
    </dgm:pt>
    <dgm:pt modelId="{AA0DD972-F652-437D-8046-7BB558278B1C}" type="sibTrans" cxnId="{1F693B20-3034-4766-B203-977377431AB6}">
      <dgm:prSet/>
      <dgm:spPr/>
      <dgm:t>
        <a:bodyPr/>
        <a:lstStyle/>
        <a:p>
          <a:endParaRPr lang="pt-BR"/>
        </a:p>
      </dgm:t>
    </dgm:pt>
    <dgm:pt modelId="{9FA0B1DF-412A-476A-A1CF-316A85E5CBBC}" type="pres">
      <dgm:prSet presAssocID="{DCECF77C-0327-4D8C-B98D-CBB66FB2C0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A2C9AE1-421F-4BBB-94B1-DE261F7A7786}" type="pres">
      <dgm:prSet presAssocID="{1B85FD3B-0DBD-430D-A959-8F56D80EE83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A45CBE-6F78-48BD-9B9E-F1F0911F6A78}" type="pres">
      <dgm:prSet presAssocID="{05422D1E-DFE0-4AB7-9C15-6FFB0FCF6C58}" presName="sibTrans" presStyleCnt="0"/>
      <dgm:spPr/>
    </dgm:pt>
    <dgm:pt modelId="{8FF5A4C8-F46F-4E75-95C2-579DA9777960}" type="pres">
      <dgm:prSet presAssocID="{F534881E-209C-4238-B549-293040DD367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F171C9-7926-46ED-8442-708141FC9806}" type="pres">
      <dgm:prSet presAssocID="{FCD8EF9C-7793-4E47-B3AC-5FD318ABB633}" presName="sibTrans" presStyleCnt="0"/>
      <dgm:spPr/>
    </dgm:pt>
    <dgm:pt modelId="{248E871B-5D5D-4AD7-BDF1-CD58FB93EA41}" type="pres">
      <dgm:prSet presAssocID="{59F79B1B-6687-429A-B102-B02B0BE07E5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F35FD9-5110-4F3F-A626-F91E02839C4B}" type="pres">
      <dgm:prSet presAssocID="{244896F3-1B54-468C-9D82-F45D3902072F}" presName="sibTrans" presStyleCnt="0"/>
      <dgm:spPr/>
    </dgm:pt>
    <dgm:pt modelId="{10ACC9C9-7202-457C-8EAB-E2723ED2D9F6}" type="pres">
      <dgm:prSet presAssocID="{C6996B3F-7EE8-4B93-8F48-1D68FF17631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C2536C-33D4-4541-A2A0-9E0D3F50D04B}" type="pres">
      <dgm:prSet presAssocID="{AB984F5D-A231-408B-8103-694F44682F46}" presName="sibTrans" presStyleCnt="0"/>
      <dgm:spPr/>
    </dgm:pt>
    <dgm:pt modelId="{1BC97454-CD8B-4147-BECE-EAF9D3AD9BD6}" type="pres">
      <dgm:prSet presAssocID="{EB897013-3EB0-4575-8DEF-6424BF1CC05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9941FD-1B69-4D04-B939-04F73308F8E6}" type="pres">
      <dgm:prSet presAssocID="{AA0DD972-F652-437D-8046-7BB558278B1C}" presName="sibTrans" presStyleCnt="0"/>
      <dgm:spPr/>
    </dgm:pt>
    <dgm:pt modelId="{0C0B11F2-5B75-4DEF-9006-3D2AA31526CE}" type="pres">
      <dgm:prSet presAssocID="{55FE6A38-C5C8-41BA-A2DC-3EF8A306B0D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4A67370-457C-4749-AAA9-79DC8B62474B}" type="presOf" srcId="{C6996B3F-7EE8-4B93-8F48-1D68FF17631D}" destId="{10ACC9C9-7202-457C-8EAB-E2723ED2D9F6}" srcOrd="0" destOrd="0" presId="urn:microsoft.com/office/officeart/2005/8/layout/default"/>
    <dgm:cxn modelId="{B59B5A1D-91EF-4E62-9FFB-0C2570E0924A}" type="presOf" srcId="{EB897013-3EB0-4575-8DEF-6424BF1CC051}" destId="{1BC97454-CD8B-4147-BECE-EAF9D3AD9BD6}" srcOrd="0" destOrd="0" presId="urn:microsoft.com/office/officeart/2005/8/layout/default"/>
    <dgm:cxn modelId="{95336D02-E155-481A-9374-1CCE706131F5}" srcId="{DCECF77C-0327-4D8C-B98D-CBB66FB2C0EE}" destId="{C6996B3F-7EE8-4B93-8F48-1D68FF17631D}" srcOrd="3" destOrd="0" parTransId="{B5BE0F56-F5FF-4FA5-A436-1DD5500C2CB9}" sibTransId="{AB984F5D-A231-408B-8103-694F44682F46}"/>
    <dgm:cxn modelId="{C887EC29-BD3B-450B-B83E-946752352302}" type="presOf" srcId="{F534881E-209C-4238-B549-293040DD3676}" destId="{8FF5A4C8-F46F-4E75-95C2-579DA9777960}" srcOrd="0" destOrd="0" presId="urn:microsoft.com/office/officeart/2005/8/layout/default"/>
    <dgm:cxn modelId="{2F7F6C63-A20E-4535-B3CA-B080AA146E5A}" srcId="{DCECF77C-0327-4D8C-B98D-CBB66FB2C0EE}" destId="{55FE6A38-C5C8-41BA-A2DC-3EF8A306B0D3}" srcOrd="5" destOrd="0" parTransId="{6DF4C380-9771-468D-86CE-1C7A0E5B8CDE}" sibTransId="{9EEA0EBA-D515-4B2F-8807-A016039A8DCD}"/>
    <dgm:cxn modelId="{3F56CFC9-0C59-4AFC-BD2F-965CA1727A2F}" type="presOf" srcId="{1B85FD3B-0DBD-430D-A959-8F56D80EE83D}" destId="{6A2C9AE1-421F-4BBB-94B1-DE261F7A7786}" srcOrd="0" destOrd="0" presId="urn:microsoft.com/office/officeart/2005/8/layout/default"/>
    <dgm:cxn modelId="{B30AB417-0C88-4C11-ADE3-FF959FA53E0F}" type="presOf" srcId="{DCECF77C-0327-4D8C-B98D-CBB66FB2C0EE}" destId="{9FA0B1DF-412A-476A-A1CF-316A85E5CBBC}" srcOrd="0" destOrd="0" presId="urn:microsoft.com/office/officeart/2005/8/layout/default"/>
    <dgm:cxn modelId="{BCA50582-1F86-48DE-BB60-EA906926EEC2}" srcId="{DCECF77C-0327-4D8C-B98D-CBB66FB2C0EE}" destId="{1B85FD3B-0DBD-430D-A959-8F56D80EE83D}" srcOrd="0" destOrd="0" parTransId="{6CECF544-9B1C-4555-A465-98FB423E6B88}" sibTransId="{05422D1E-DFE0-4AB7-9C15-6FFB0FCF6C58}"/>
    <dgm:cxn modelId="{1F693B20-3034-4766-B203-977377431AB6}" srcId="{DCECF77C-0327-4D8C-B98D-CBB66FB2C0EE}" destId="{EB897013-3EB0-4575-8DEF-6424BF1CC051}" srcOrd="4" destOrd="0" parTransId="{7B9AD51C-0D70-4A16-9F51-D98A8FFB7E71}" sibTransId="{AA0DD972-F652-437D-8046-7BB558278B1C}"/>
    <dgm:cxn modelId="{D0EA123A-19C8-4BC8-B250-3FCDCF93C402}" srcId="{DCECF77C-0327-4D8C-B98D-CBB66FB2C0EE}" destId="{F534881E-209C-4238-B549-293040DD3676}" srcOrd="1" destOrd="0" parTransId="{C322ECE6-14B6-4AE2-AF52-5738DAA5BC8D}" sibTransId="{FCD8EF9C-7793-4E47-B3AC-5FD318ABB633}"/>
    <dgm:cxn modelId="{1A48A8D0-3FF1-499D-9FA4-1FD2C75303D8}" type="presOf" srcId="{55FE6A38-C5C8-41BA-A2DC-3EF8A306B0D3}" destId="{0C0B11F2-5B75-4DEF-9006-3D2AA31526CE}" srcOrd="0" destOrd="0" presId="urn:microsoft.com/office/officeart/2005/8/layout/default"/>
    <dgm:cxn modelId="{229A7420-81B7-472E-8DC6-042B13F76BB9}" srcId="{DCECF77C-0327-4D8C-B98D-CBB66FB2C0EE}" destId="{59F79B1B-6687-429A-B102-B02B0BE07E56}" srcOrd="2" destOrd="0" parTransId="{8E6087BD-066D-44EC-BD59-D0D55130A93F}" sibTransId="{244896F3-1B54-468C-9D82-F45D3902072F}"/>
    <dgm:cxn modelId="{F79CB75D-0B00-4D5D-AD5F-729ED44F4597}" type="presOf" srcId="{59F79B1B-6687-429A-B102-B02B0BE07E56}" destId="{248E871B-5D5D-4AD7-BDF1-CD58FB93EA41}" srcOrd="0" destOrd="0" presId="urn:microsoft.com/office/officeart/2005/8/layout/default"/>
    <dgm:cxn modelId="{255C67A7-F2EC-4A38-B6CC-F1E0742D09B5}" type="presParOf" srcId="{9FA0B1DF-412A-476A-A1CF-316A85E5CBBC}" destId="{6A2C9AE1-421F-4BBB-94B1-DE261F7A7786}" srcOrd="0" destOrd="0" presId="urn:microsoft.com/office/officeart/2005/8/layout/default"/>
    <dgm:cxn modelId="{F8287E09-4C1C-487B-ADF5-FAEB0E612105}" type="presParOf" srcId="{9FA0B1DF-412A-476A-A1CF-316A85E5CBBC}" destId="{49A45CBE-6F78-48BD-9B9E-F1F0911F6A78}" srcOrd="1" destOrd="0" presId="urn:microsoft.com/office/officeart/2005/8/layout/default"/>
    <dgm:cxn modelId="{10745C46-EF88-4FD6-BF07-9A083A3B2F61}" type="presParOf" srcId="{9FA0B1DF-412A-476A-A1CF-316A85E5CBBC}" destId="{8FF5A4C8-F46F-4E75-95C2-579DA9777960}" srcOrd="2" destOrd="0" presId="urn:microsoft.com/office/officeart/2005/8/layout/default"/>
    <dgm:cxn modelId="{2ACF92CE-0978-4D43-A96E-E6D0CEC4E172}" type="presParOf" srcId="{9FA0B1DF-412A-476A-A1CF-316A85E5CBBC}" destId="{2EF171C9-7926-46ED-8442-708141FC9806}" srcOrd="3" destOrd="0" presId="urn:microsoft.com/office/officeart/2005/8/layout/default"/>
    <dgm:cxn modelId="{FA651F06-4D33-4786-879E-049622FBF933}" type="presParOf" srcId="{9FA0B1DF-412A-476A-A1CF-316A85E5CBBC}" destId="{248E871B-5D5D-4AD7-BDF1-CD58FB93EA41}" srcOrd="4" destOrd="0" presId="urn:microsoft.com/office/officeart/2005/8/layout/default"/>
    <dgm:cxn modelId="{01AA36F2-AD17-4299-88EF-02B4ADF8AD13}" type="presParOf" srcId="{9FA0B1DF-412A-476A-A1CF-316A85E5CBBC}" destId="{2FF35FD9-5110-4F3F-A626-F91E02839C4B}" srcOrd="5" destOrd="0" presId="urn:microsoft.com/office/officeart/2005/8/layout/default"/>
    <dgm:cxn modelId="{24336E95-3319-4EDC-BC1C-A18E444F2BFA}" type="presParOf" srcId="{9FA0B1DF-412A-476A-A1CF-316A85E5CBBC}" destId="{10ACC9C9-7202-457C-8EAB-E2723ED2D9F6}" srcOrd="6" destOrd="0" presId="urn:microsoft.com/office/officeart/2005/8/layout/default"/>
    <dgm:cxn modelId="{50E91EEF-D539-43EC-9E5C-3F86E23E1585}" type="presParOf" srcId="{9FA0B1DF-412A-476A-A1CF-316A85E5CBBC}" destId="{FBC2536C-33D4-4541-A2A0-9E0D3F50D04B}" srcOrd="7" destOrd="0" presId="urn:microsoft.com/office/officeart/2005/8/layout/default"/>
    <dgm:cxn modelId="{B0DECAF1-7376-43C0-96DB-2A98D6263B1F}" type="presParOf" srcId="{9FA0B1DF-412A-476A-A1CF-316A85E5CBBC}" destId="{1BC97454-CD8B-4147-BECE-EAF9D3AD9BD6}" srcOrd="8" destOrd="0" presId="urn:microsoft.com/office/officeart/2005/8/layout/default"/>
    <dgm:cxn modelId="{769AA12C-FA46-4A26-9DDC-F465EB28298A}" type="presParOf" srcId="{9FA0B1DF-412A-476A-A1CF-316A85E5CBBC}" destId="{199941FD-1B69-4D04-B939-04F73308F8E6}" srcOrd="9" destOrd="0" presId="urn:microsoft.com/office/officeart/2005/8/layout/default"/>
    <dgm:cxn modelId="{40E67479-CFD5-49E6-863E-AF2286BF6A20}" type="presParOf" srcId="{9FA0B1DF-412A-476A-A1CF-316A85E5CBBC}" destId="{0C0B11F2-5B75-4DEF-9006-3D2AA31526C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CF77C-0327-4D8C-B98D-CBB66FB2C0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B85FD3B-0DBD-430D-A959-8F56D80EE83D}">
      <dgm:prSet phldrT="[Texto]" custT="1"/>
      <dgm:spPr>
        <a:solidFill>
          <a:srgbClr val="002060"/>
        </a:solidFill>
      </dgm:spPr>
      <dgm:t>
        <a:bodyPr/>
        <a:lstStyle/>
        <a:p>
          <a:pPr algn="ctr"/>
          <a:r>
            <a:rPr lang="pt-BR" sz="1600" dirty="0" smtClean="0">
              <a:latin typeface="Calibri" pitchFamily="34" charset="0"/>
              <a:cs typeface="Leelawadee" panose="020B0502040204020203" pitchFamily="34" charset="-34"/>
            </a:rPr>
            <a:t>Pólipo: séssil ou </a:t>
          </a:r>
          <a:r>
            <a:rPr lang="pt-BR" sz="1600" dirty="0" err="1" smtClean="0">
              <a:latin typeface="Calibri" pitchFamily="34" charset="0"/>
              <a:cs typeface="Leelawadee" panose="020B0502040204020203" pitchFamily="34" charset="-34"/>
            </a:rPr>
            <a:t>pediculado</a:t>
          </a:r>
          <a:r>
            <a:rPr lang="pt-BR" sz="1600" dirty="0" smtClean="0">
              <a:latin typeface="Calibri" pitchFamily="34" charset="0"/>
              <a:cs typeface="Leelawadee" panose="020B0502040204020203" pitchFamily="34" charset="-34"/>
            </a:rPr>
            <a:t>, afeta profundamente a lâmina própria das pregas vocais</a:t>
          </a:r>
          <a:endParaRPr lang="pt-BR" sz="1600" dirty="0">
            <a:latin typeface="Calibri" pitchFamily="34" charset="0"/>
          </a:endParaRPr>
        </a:p>
      </dgm:t>
    </dgm:pt>
    <dgm:pt modelId="{6CECF544-9B1C-4555-A465-98FB423E6B88}" type="parTrans" cxnId="{BCA50582-1F86-48DE-BB60-EA906926EEC2}">
      <dgm:prSet/>
      <dgm:spPr/>
      <dgm:t>
        <a:bodyPr/>
        <a:lstStyle/>
        <a:p>
          <a:endParaRPr lang="pt-BR"/>
        </a:p>
      </dgm:t>
    </dgm:pt>
    <dgm:pt modelId="{05422D1E-DFE0-4AB7-9C15-6FFB0FCF6C58}" type="sibTrans" cxnId="{BCA50582-1F86-48DE-BB60-EA906926EEC2}">
      <dgm:prSet/>
      <dgm:spPr/>
      <dgm:t>
        <a:bodyPr/>
        <a:lstStyle/>
        <a:p>
          <a:endParaRPr lang="pt-BR"/>
        </a:p>
      </dgm:t>
    </dgm:pt>
    <dgm:pt modelId="{59F79B1B-6687-429A-B102-B02B0BE07E56}">
      <dgm:prSet phldrT="[Texto]" custT="1"/>
      <dgm:spPr>
        <a:solidFill>
          <a:srgbClr val="00206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600" dirty="0" smtClean="0">
            <a:latin typeface="Calibri" pitchFamily="34" charset="0"/>
            <a:cs typeface="Leelawadee" panose="020B0502040204020203" pitchFamily="34" charset="-34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600" dirty="0" smtClean="0">
              <a:latin typeface="Calibri" pitchFamily="34" charset="0"/>
              <a:cs typeface="Leelawadee" panose="020B0502040204020203" pitchFamily="34" charset="-34"/>
            </a:rPr>
            <a:t>Edema: acúmulo de fluido tem relação com   fonotrauma ou com tabagismo</a:t>
          </a:r>
        </a:p>
        <a:p>
          <a:pPr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dirty="0">
            <a:latin typeface="Calibri" pitchFamily="34" charset="0"/>
          </a:endParaRPr>
        </a:p>
      </dgm:t>
    </dgm:pt>
    <dgm:pt modelId="{8E6087BD-066D-44EC-BD59-D0D55130A93F}" type="parTrans" cxnId="{229A7420-81B7-472E-8DC6-042B13F76BB9}">
      <dgm:prSet/>
      <dgm:spPr/>
      <dgm:t>
        <a:bodyPr/>
        <a:lstStyle/>
        <a:p>
          <a:endParaRPr lang="pt-BR"/>
        </a:p>
      </dgm:t>
    </dgm:pt>
    <dgm:pt modelId="{244896F3-1B54-468C-9D82-F45D3902072F}" type="sibTrans" cxnId="{229A7420-81B7-472E-8DC6-042B13F76BB9}">
      <dgm:prSet/>
      <dgm:spPr/>
      <dgm:t>
        <a:bodyPr/>
        <a:lstStyle/>
        <a:p>
          <a:endParaRPr lang="pt-BR"/>
        </a:p>
      </dgm:t>
    </dgm:pt>
    <dgm:pt modelId="{F534881E-209C-4238-B549-293040DD3676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pt-BR" sz="1600" dirty="0" smtClean="0">
              <a:solidFill>
                <a:schemeClr val="bg1"/>
              </a:solidFill>
              <a:latin typeface="Calibri" pitchFamily="34" charset="0"/>
              <a:cs typeface="Leelawadee" panose="020B0502040204020203" pitchFamily="34" charset="-34"/>
            </a:rPr>
            <a:t>Nódulo: bilateral, benigno, com influência do comportamento vocal</a:t>
          </a:r>
          <a:endParaRPr lang="pt-BR" sz="1600" dirty="0">
            <a:solidFill>
              <a:schemeClr val="bg1"/>
            </a:solidFill>
            <a:latin typeface="Calibri" pitchFamily="34" charset="0"/>
            <a:cs typeface="Leelawadee" panose="020B0502040204020203" pitchFamily="34" charset="-34"/>
          </a:endParaRPr>
        </a:p>
      </dgm:t>
    </dgm:pt>
    <dgm:pt modelId="{C322ECE6-14B6-4AE2-AF52-5738DAA5BC8D}" type="parTrans" cxnId="{D0EA123A-19C8-4BC8-B250-3FCDCF93C402}">
      <dgm:prSet/>
      <dgm:spPr/>
      <dgm:t>
        <a:bodyPr/>
        <a:lstStyle/>
        <a:p>
          <a:endParaRPr lang="pt-BR"/>
        </a:p>
      </dgm:t>
    </dgm:pt>
    <dgm:pt modelId="{FCD8EF9C-7793-4E47-B3AC-5FD318ABB633}" type="sibTrans" cxnId="{D0EA123A-19C8-4BC8-B250-3FCDCF93C402}">
      <dgm:prSet/>
      <dgm:spPr/>
      <dgm:t>
        <a:bodyPr/>
        <a:lstStyle/>
        <a:p>
          <a:endParaRPr lang="pt-BR"/>
        </a:p>
      </dgm:t>
    </dgm:pt>
    <dgm:pt modelId="{C6996B3F-7EE8-4B93-8F48-1D68FF17631D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pt-BR" sz="1600" dirty="0" err="1" smtClean="0">
              <a:latin typeface="Calibri" pitchFamily="34" charset="0"/>
              <a:cs typeface="Leelawadee" panose="020B0502040204020203" pitchFamily="34" charset="-34"/>
            </a:rPr>
            <a:t>Leucoplasia</a:t>
          </a:r>
          <a:r>
            <a:rPr lang="pt-BR" sz="1600" dirty="0" smtClean="0">
              <a:latin typeface="Calibri" pitchFamily="34" charset="0"/>
              <a:cs typeface="Leelawadee" panose="020B0502040204020203" pitchFamily="34" charset="-34"/>
            </a:rPr>
            <a:t>: pregas vocais com áreas esbranquiçadas, pode ser pré maligna em fumantes</a:t>
          </a:r>
          <a:endParaRPr lang="pt-BR" sz="1600" dirty="0">
            <a:latin typeface="Calibri" pitchFamily="34" charset="0"/>
            <a:cs typeface="Leelawadee" panose="020B0502040204020203" pitchFamily="34" charset="-34"/>
          </a:endParaRPr>
        </a:p>
      </dgm:t>
    </dgm:pt>
    <dgm:pt modelId="{B5BE0F56-F5FF-4FA5-A436-1DD5500C2CB9}" type="parTrans" cxnId="{95336D02-E155-481A-9374-1CCE706131F5}">
      <dgm:prSet/>
      <dgm:spPr/>
      <dgm:t>
        <a:bodyPr/>
        <a:lstStyle/>
        <a:p>
          <a:endParaRPr lang="pt-BR"/>
        </a:p>
      </dgm:t>
    </dgm:pt>
    <dgm:pt modelId="{AB984F5D-A231-408B-8103-694F44682F46}" type="sibTrans" cxnId="{95336D02-E155-481A-9374-1CCE706131F5}">
      <dgm:prSet/>
      <dgm:spPr/>
      <dgm:t>
        <a:bodyPr/>
        <a:lstStyle/>
        <a:p>
          <a:endParaRPr lang="pt-BR"/>
        </a:p>
      </dgm:t>
    </dgm:pt>
    <dgm:pt modelId="{55FE6A38-C5C8-41BA-A2DC-3EF8A306B0D3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pt-BR" sz="1600" dirty="0" err="1" smtClean="0">
              <a:latin typeface="Calibri" pitchFamily="34" charset="0"/>
              <a:cs typeface="Leelawadee" panose="020B0502040204020203" pitchFamily="34" charset="-34"/>
            </a:rPr>
            <a:t>Ùlcera</a:t>
          </a:r>
          <a:r>
            <a:rPr lang="pt-BR" sz="1600" dirty="0" smtClean="0">
              <a:latin typeface="Calibri" pitchFamily="34" charset="0"/>
              <a:cs typeface="Leelawadee" panose="020B0502040204020203" pitchFamily="34" charset="-34"/>
            </a:rPr>
            <a:t> de contato: aspecto erosivo na porção cartilagínea das pregas vocais  que não interfere na coaptação glótica</a:t>
          </a:r>
          <a:endParaRPr lang="pt-BR" sz="1600" dirty="0">
            <a:latin typeface="Calibri" pitchFamily="34" charset="0"/>
            <a:cs typeface="Leelawadee" panose="020B0502040204020203" pitchFamily="34" charset="-34"/>
          </a:endParaRPr>
        </a:p>
      </dgm:t>
    </dgm:pt>
    <dgm:pt modelId="{6DF4C380-9771-468D-86CE-1C7A0E5B8CDE}" type="parTrans" cxnId="{2F7F6C63-A20E-4535-B3CA-B080AA146E5A}">
      <dgm:prSet/>
      <dgm:spPr/>
      <dgm:t>
        <a:bodyPr/>
        <a:lstStyle/>
        <a:p>
          <a:endParaRPr lang="pt-BR"/>
        </a:p>
      </dgm:t>
    </dgm:pt>
    <dgm:pt modelId="{9EEA0EBA-D515-4B2F-8807-A016039A8DCD}" type="sibTrans" cxnId="{2F7F6C63-A20E-4535-B3CA-B080AA146E5A}">
      <dgm:prSet/>
      <dgm:spPr/>
      <dgm:t>
        <a:bodyPr/>
        <a:lstStyle/>
        <a:p>
          <a:endParaRPr lang="pt-BR"/>
        </a:p>
      </dgm:t>
    </dgm:pt>
    <dgm:pt modelId="{EB897013-3EB0-4575-8DEF-6424BF1CC051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pt-BR" sz="1600" dirty="0" err="1" smtClean="0">
              <a:latin typeface="Calibri" pitchFamily="34" charset="0"/>
              <a:cs typeface="Leelawadee" panose="020B0502040204020203" pitchFamily="34" charset="-34"/>
            </a:rPr>
            <a:t>Granuloma</a:t>
          </a:r>
          <a:r>
            <a:rPr lang="pt-BR" sz="1600" dirty="0" smtClean="0">
              <a:latin typeface="Calibri" pitchFamily="34" charset="0"/>
              <a:cs typeface="Leelawadee" panose="020B0502040204020203" pitchFamily="34" charset="-34"/>
            </a:rPr>
            <a:t>: processo inflamatório tecido de granulação Sensação de “bolo na garganta”</a:t>
          </a:r>
          <a:endParaRPr lang="pt-BR" sz="1600" dirty="0">
            <a:latin typeface="Calibri" pitchFamily="34" charset="0"/>
            <a:cs typeface="Leelawadee" panose="020B0502040204020203" pitchFamily="34" charset="-34"/>
          </a:endParaRPr>
        </a:p>
      </dgm:t>
    </dgm:pt>
    <dgm:pt modelId="{7B9AD51C-0D70-4A16-9F51-D98A8FFB7E71}" type="parTrans" cxnId="{1F693B20-3034-4766-B203-977377431AB6}">
      <dgm:prSet/>
      <dgm:spPr/>
      <dgm:t>
        <a:bodyPr/>
        <a:lstStyle/>
        <a:p>
          <a:endParaRPr lang="pt-BR"/>
        </a:p>
      </dgm:t>
    </dgm:pt>
    <dgm:pt modelId="{AA0DD972-F652-437D-8046-7BB558278B1C}" type="sibTrans" cxnId="{1F693B20-3034-4766-B203-977377431AB6}">
      <dgm:prSet/>
      <dgm:spPr/>
      <dgm:t>
        <a:bodyPr/>
        <a:lstStyle/>
        <a:p>
          <a:endParaRPr lang="pt-BR"/>
        </a:p>
      </dgm:t>
    </dgm:pt>
    <dgm:pt modelId="{9FA0B1DF-412A-476A-A1CF-316A85E5CBBC}" type="pres">
      <dgm:prSet presAssocID="{DCECF77C-0327-4D8C-B98D-CBB66FB2C0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A2C9AE1-421F-4BBB-94B1-DE261F7A7786}" type="pres">
      <dgm:prSet presAssocID="{1B85FD3B-0DBD-430D-A959-8F56D80EE83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A45CBE-6F78-48BD-9B9E-F1F0911F6A78}" type="pres">
      <dgm:prSet presAssocID="{05422D1E-DFE0-4AB7-9C15-6FFB0FCF6C58}" presName="sibTrans" presStyleCnt="0"/>
      <dgm:spPr/>
    </dgm:pt>
    <dgm:pt modelId="{8FF5A4C8-F46F-4E75-95C2-579DA9777960}" type="pres">
      <dgm:prSet presAssocID="{F534881E-209C-4238-B549-293040DD367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F171C9-7926-46ED-8442-708141FC9806}" type="pres">
      <dgm:prSet presAssocID="{FCD8EF9C-7793-4E47-B3AC-5FD318ABB633}" presName="sibTrans" presStyleCnt="0"/>
      <dgm:spPr/>
    </dgm:pt>
    <dgm:pt modelId="{248E871B-5D5D-4AD7-BDF1-CD58FB93EA41}" type="pres">
      <dgm:prSet presAssocID="{59F79B1B-6687-429A-B102-B02B0BE07E5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F35FD9-5110-4F3F-A626-F91E02839C4B}" type="pres">
      <dgm:prSet presAssocID="{244896F3-1B54-468C-9D82-F45D3902072F}" presName="sibTrans" presStyleCnt="0"/>
      <dgm:spPr/>
    </dgm:pt>
    <dgm:pt modelId="{10ACC9C9-7202-457C-8EAB-E2723ED2D9F6}" type="pres">
      <dgm:prSet presAssocID="{C6996B3F-7EE8-4B93-8F48-1D68FF17631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C2536C-33D4-4541-A2A0-9E0D3F50D04B}" type="pres">
      <dgm:prSet presAssocID="{AB984F5D-A231-408B-8103-694F44682F46}" presName="sibTrans" presStyleCnt="0"/>
      <dgm:spPr/>
    </dgm:pt>
    <dgm:pt modelId="{1BC97454-CD8B-4147-BECE-EAF9D3AD9BD6}" type="pres">
      <dgm:prSet presAssocID="{EB897013-3EB0-4575-8DEF-6424BF1CC05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9941FD-1B69-4D04-B939-04F73308F8E6}" type="pres">
      <dgm:prSet presAssocID="{AA0DD972-F652-437D-8046-7BB558278B1C}" presName="sibTrans" presStyleCnt="0"/>
      <dgm:spPr/>
    </dgm:pt>
    <dgm:pt modelId="{0C0B11F2-5B75-4DEF-9006-3D2AA31526CE}" type="pres">
      <dgm:prSet presAssocID="{55FE6A38-C5C8-41BA-A2DC-3EF8A306B0D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B99127-356D-4D54-B35F-587FE1E3E99E}" type="presOf" srcId="{1B85FD3B-0DBD-430D-A959-8F56D80EE83D}" destId="{6A2C9AE1-421F-4BBB-94B1-DE261F7A7786}" srcOrd="0" destOrd="0" presId="urn:microsoft.com/office/officeart/2005/8/layout/default"/>
    <dgm:cxn modelId="{38625206-BDCF-435F-AA98-5C6BDD12007E}" type="presOf" srcId="{DCECF77C-0327-4D8C-B98D-CBB66FB2C0EE}" destId="{9FA0B1DF-412A-476A-A1CF-316A85E5CBBC}" srcOrd="0" destOrd="0" presId="urn:microsoft.com/office/officeart/2005/8/layout/default"/>
    <dgm:cxn modelId="{95336D02-E155-481A-9374-1CCE706131F5}" srcId="{DCECF77C-0327-4D8C-B98D-CBB66FB2C0EE}" destId="{C6996B3F-7EE8-4B93-8F48-1D68FF17631D}" srcOrd="3" destOrd="0" parTransId="{B5BE0F56-F5FF-4FA5-A436-1DD5500C2CB9}" sibTransId="{AB984F5D-A231-408B-8103-694F44682F46}"/>
    <dgm:cxn modelId="{2F7F6C63-A20E-4535-B3CA-B080AA146E5A}" srcId="{DCECF77C-0327-4D8C-B98D-CBB66FB2C0EE}" destId="{55FE6A38-C5C8-41BA-A2DC-3EF8A306B0D3}" srcOrd="5" destOrd="0" parTransId="{6DF4C380-9771-468D-86CE-1C7A0E5B8CDE}" sibTransId="{9EEA0EBA-D515-4B2F-8807-A016039A8DCD}"/>
    <dgm:cxn modelId="{7897D7EE-7758-44C6-8F32-5BB845235662}" type="presOf" srcId="{C6996B3F-7EE8-4B93-8F48-1D68FF17631D}" destId="{10ACC9C9-7202-457C-8EAB-E2723ED2D9F6}" srcOrd="0" destOrd="0" presId="urn:microsoft.com/office/officeart/2005/8/layout/default"/>
    <dgm:cxn modelId="{DD69C9C7-E4E5-41EC-9984-C644479B22F8}" type="presOf" srcId="{F534881E-209C-4238-B549-293040DD3676}" destId="{8FF5A4C8-F46F-4E75-95C2-579DA9777960}" srcOrd="0" destOrd="0" presId="urn:microsoft.com/office/officeart/2005/8/layout/default"/>
    <dgm:cxn modelId="{BCA50582-1F86-48DE-BB60-EA906926EEC2}" srcId="{DCECF77C-0327-4D8C-B98D-CBB66FB2C0EE}" destId="{1B85FD3B-0DBD-430D-A959-8F56D80EE83D}" srcOrd="0" destOrd="0" parTransId="{6CECF544-9B1C-4555-A465-98FB423E6B88}" sibTransId="{05422D1E-DFE0-4AB7-9C15-6FFB0FCF6C58}"/>
    <dgm:cxn modelId="{1F693B20-3034-4766-B203-977377431AB6}" srcId="{DCECF77C-0327-4D8C-B98D-CBB66FB2C0EE}" destId="{EB897013-3EB0-4575-8DEF-6424BF1CC051}" srcOrd="4" destOrd="0" parTransId="{7B9AD51C-0D70-4A16-9F51-D98A8FFB7E71}" sibTransId="{AA0DD972-F652-437D-8046-7BB558278B1C}"/>
    <dgm:cxn modelId="{D0EA123A-19C8-4BC8-B250-3FCDCF93C402}" srcId="{DCECF77C-0327-4D8C-B98D-CBB66FB2C0EE}" destId="{F534881E-209C-4238-B549-293040DD3676}" srcOrd="1" destOrd="0" parTransId="{C322ECE6-14B6-4AE2-AF52-5738DAA5BC8D}" sibTransId="{FCD8EF9C-7793-4E47-B3AC-5FD318ABB633}"/>
    <dgm:cxn modelId="{6F274180-FEAB-4179-AA5B-AAE1BCDC4AC8}" type="presOf" srcId="{59F79B1B-6687-429A-B102-B02B0BE07E56}" destId="{248E871B-5D5D-4AD7-BDF1-CD58FB93EA41}" srcOrd="0" destOrd="0" presId="urn:microsoft.com/office/officeart/2005/8/layout/default"/>
    <dgm:cxn modelId="{19271842-BCCB-4C18-85BD-3322CA1E8218}" type="presOf" srcId="{EB897013-3EB0-4575-8DEF-6424BF1CC051}" destId="{1BC97454-CD8B-4147-BECE-EAF9D3AD9BD6}" srcOrd="0" destOrd="0" presId="urn:microsoft.com/office/officeart/2005/8/layout/default"/>
    <dgm:cxn modelId="{229A7420-81B7-472E-8DC6-042B13F76BB9}" srcId="{DCECF77C-0327-4D8C-B98D-CBB66FB2C0EE}" destId="{59F79B1B-6687-429A-B102-B02B0BE07E56}" srcOrd="2" destOrd="0" parTransId="{8E6087BD-066D-44EC-BD59-D0D55130A93F}" sibTransId="{244896F3-1B54-468C-9D82-F45D3902072F}"/>
    <dgm:cxn modelId="{F432E14F-1757-42CF-8677-1F70757E07A3}" type="presOf" srcId="{55FE6A38-C5C8-41BA-A2DC-3EF8A306B0D3}" destId="{0C0B11F2-5B75-4DEF-9006-3D2AA31526CE}" srcOrd="0" destOrd="0" presId="urn:microsoft.com/office/officeart/2005/8/layout/default"/>
    <dgm:cxn modelId="{DB3B1464-E7C0-45ED-9764-81AE7FAE6274}" type="presParOf" srcId="{9FA0B1DF-412A-476A-A1CF-316A85E5CBBC}" destId="{6A2C9AE1-421F-4BBB-94B1-DE261F7A7786}" srcOrd="0" destOrd="0" presId="urn:microsoft.com/office/officeart/2005/8/layout/default"/>
    <dgm:cxn modelId="{7FC300D2-1012-4894-8354-01F76A41EA0B}" type="presParOf" srcId="{9FA0B1DF-412A-476A-A1CF-316A85E5CBBC}" destId="{49A45CBE-6F78-48BD-9B9E-F1F0911F6A78}" srcOrd="1" destOrd="0" presId="urn:microsoft.com/office/officeart/2005/8/layout/default"/>
    <dgm:cxn modelId="{2E72A52E-5158-460F-AFED-BFF030A7B370}" type="presParOf" srcId="{9FA0B1DF-412A-476A-A1CF-316A85E5CBBC}" destId="{8FF5A4C8-F46F-4E75-95C2-579DA9777960}" srcOrd="2" destOrd="0" presId="urn:microsoft.com/office/officeart/2005/8/layout/default"/>
    <dgm:cxn modelId="{B1326483-D153-445D-9D51-B51785A6D5AA}" type="presParOf" srcId="{9FA0B1DF-412A-476A-A1CF-316A85E5CBBC}" destId="{2EF171C9-7926-46ED-8442-708141FC9806}" srcOrd="3" destOrd="0" presId="urn:microsoft.com/office/officeart/2005/8/layout/default"/>
    <dgm:cxn modelId="{B1635888-4FD5-4029-A2E3-7649EF29C5C2}" type="presParOf" srcId="{9FA0B1DF-412A-476A-A1CF-316A85E5CBBC}" destId="{248E871B-5D5D-4AD7-BDF1-CD58FB93EA41}" srcOrd="4" destOrd="0" presId="urn:microsoft.com/office/officeart/2005/8/layout/default"/>
    <dgm:cxn modelId="{8675CF0E-F78E-4956-97FB-07A09B9B4C68}" type="presParOf" srcId="{9FA0B1DF-412A-476A-A1CF-316A85E5CBBC}" destId="{2FF35FD9-5110-4F3F-A626-F91E02839C4B}" srcOrd="5" destOrd="0" presId="urn:microsoft.com/office/officeart/2005/8/layout/default"/>
    <dgm:cxn modelId="{3A36468A-040C-4557-A8CF-14C0C86DCB89}" type="presParOf" srcId="{9FA0B1DF-412A-476A-A1CF-316A85E5CBBC}" destId="{10ACC9C9-7202-457C-8EAB-E2723ED2D9F6}" srcOrd="6" destOrd="0" presId="urn:microsoft.com/office/officeart/2005/8/layout/default"/>
    <dgm:cxn modelId="{317964FB-BC8E-4D46-9F16-6A2037D6B95D}" type="presParOf" srcId="{9FA0B1DF-412A-476A-A1CF-316A85E5CBBC}" destId="{FBC2536C-33D4-4541-A2A0-9E0D3F50D04B}" srcOrd="7" destOrd="0" presId="urn:microsoft.com/office/officeart/2005/8/layout/default"/>
    <dgm:cxn modelId="{26756C99-7DA7-45DC-A3B1-ED992EAB6675}" type="presParOf" srcId="{9FA0B1DF-412A-476A-A1CF-316A85E5CBBC}" destId="{1BC97454-CD8B-4147-BECE-EAF9D3AD9BD6}" srcOrd="8" destOrd="0" presId="urn:microsoft.com/office/officeart/2005/8/layout/default"/>
    <dgm:cxn modelId="{86963A94-AFC4-4CB4-BEEF-2F9F14EAEBD5}" type="presParOf" srcId="{9FA0B1DF-412A-476A-A1CF-316A85E5CBBC}" destId="{199941FD-1B69-4D04-B939-04F73308F8E6}" srcOrd="9" destOrd="0" presId="urn:microsoft.com/office/officeart/2005/8/layout/default"/>
    <dgm:cxn modelId="{A078A329-26C0-4301-8EAB-8215AA6B59AF}" type="presParOf" srcId="{9FA0B1DF-412A-476A-A1CF-316A85E5CBBC}" destId="{0C0B11F2-5B75-4DEF-9006-3D2AA31526C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2C9AE1-421F-4BBB-94B1-DE261F7A7786}">
      <dsp:nvSpPr>
        <dsp:cNvPr id="0" name=""/>
        <dsp:cNvSpPr/>
      </dsp:nvSpPr>
      <dsp:spPr>
        <a:xfrm>
          <a:off x="606" y="82872"/>
          <a:ext cx="2365399" cy="141923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Calibri" pitchFamily="34" charset="0"/>
              <a:cs typeface="Leelawadee" panose="020B0502040204020203" pitchFamily="34" charset="-34"/>
            </a:rPr>
            <a:t>Séssil ou </a:t>
          </a:r>
          <a:r>
            <a:rPr lang="pt-BR" sz="1600" kern="1200" dirty="0" err="1" smtClean="0">
              <a:latin typeface="Calibri" pitchFamily="34" charset="0"/>
              <a:cs typeface="Leelawadee" panose="020B0502040204020203" pitchFamily="34" charset="-34"/>
            </a:rPr>
            <a:t>pediculado</a:t>
          </a:r>
          <a:r>
            <a:rPr lang="pt-BR" sz="1600" kern="1200" dirty="0" smtClean="0">
              <a:latin typeface="Calibri" pitchFamily="34" charset="0"/>
              <a:cs typeface="Leelawadee" panose="020B0502040204020203" pitchFamily="34" charset="-34"/>
            </a:rPr>
            <a:t>, afeta profundamente a lâmina própria das pregas vocais</a:t>
          </a:r>
          <a:endParaRPr lang="pt-BR" sz="1600" kern="1200" dirty="0">
            <a:latin typeface="Calibri" pitchFamily="34" charset="0"/>
          </a:endParaRPr>
        </a:p>
      </dsp:txBody>
      <dsp:txXfrm>
        <a:off x="606" y="82872"/>
        <a:ext cx="2365399" cy="1419239"/>
      </dsp:txXfrm>
    </dsp:sp>
    <dsp:sp modelId="{8FF5A4C8-F46F-4E75-95C2-579DA9777960}">
      <dsp:nvSpPr>
        <dsp:cNvPr id="0" name=""/>
        <dsp:cNvSpPr/>
      </dsp:nvSpPr>
      <dsp:spPr>
        <a:xfrm>
          <a:off x="2602545" y="82872"/>
          <a:ext cx="2365399" cy="141923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>
              <a:solidFill>
                <a:schemeClr val="bg1"/>
              </a:solidFill>
              <a:latin typeface="Calibri" pitchFamily="34" charset="0"/>
              <a:cs typeface="Leelawadee" panose="020B0502040204020203" pitchFamily="34" charset="-34"/>
            </a:rPr>
            <a:t>Bilateral, benigno, com influência do comportamento vocal</a:t>
          </a:r>
          <a:endParaRPr lang="pt-BR" sz="1600" kern="1200" dirty="0">
            <a:solidFill>
              <a:schemeClr val="bg1"/>
            </a:solidFill>
            <a:latin typeface="Calibri" pitchFamily="34" charset="0"/>
            <a:cs typeface="Leelawadee" panose="020B0502040204020203" pitchFamily="34" charset="-34"/>
          </a:endParaRPr>
        </a:p>
      </dsp:txBody>
      <dsp:txXfrm>
        <a:off x="2602545" y="82872"/>
        <a:ext cx="2365399" cy="1419239"/>
      </dsp:txXfrm>
    </dsp:sp>
    <dsp:sp modelId="{248E871B-5D5D-4AD7-BDF1-CD58FB93EA41}">
      <dsp:nvSpPr>
        <dsp:cNvPr id="0" name=""/>
        <dsp:cNvSpPr/>
      </dsp:nvSpPr>
      <dsp:spPr>
        <a:xfrm>
          <a:off x="606" y="1738652"/>
          <a:ext cx="2365399" cy="141923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600" kern="1200" dirty="0" smtClean="0">
            <a:latin typeface="Calibri" pitchFamily="34" charset="0"/>
            <a:cs typeface="Leelawadee" panose="020B0502040204020203" pitchFamily="34" charset="-34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600" kern="1200" dirty="0" smtClean="0">
              <a:latin typeface="Calibri" pitchFamily="34" charset="0"/>
              <a:cs typeface="Leelawadee" panose="020B0502040204020203" pitchFamily="34" charset="-34"/>
            </a:rPr>
            <a:t>Acúmulo de fluido tem relação com   fonotrauma ou com tabagismo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>
            <a:latin typeface="Calibri" pitchFamily="34" charset="0"/>
          </a:endParaRPr>
        </a:p>
      </dsp:txBody>
      <dsp:txXfrm>
        <a:off x="606" y="1738652"/>
        <a:ext cx="2365399" cy="1419239"/>
      </dsp:txXfrm>
    </dsp:sp>
    <dsp:sp modelId="{10ACC9C9-7202-457C-8EAB-E2723ED2D9F6}">
      <dsp:nvSpPr>
        <dsp:cNvPr id="0" name=""/>
        <dsp:cNvSpPr/>
      </dsp:nvSpPr>
      <dsp:spPr>
        <a:xfrm>
          <a:off x="2602545" y="1738652"/>
          <a:ext cx="2365399" cy="141923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Calibri" pitchFamily="34" charset="0"/>
              <a:cs typeface="Leelawadee" panose="020B0502040204020203" pitchFamily="34" charset="-34"/>
            </a:rPr>
            <a:t>Pregas vocais com áreas esbranquiçadas, pode ser pré maligna em fumantes</a:t>
          </a:r>
          <a:endParaRPr lang="pt-BR" sz="1600" kern="1200" dirty="0">
            <a:latin typeface="Calibri" pitchFamily="34" charset="0"/>
            <a:cs typeface="Leelawadee" panose="020B0502040204020203" pitchFamily="34" charset="-34"/>
          </a:endParaRPr>
        </a:p>
      </dsp:txBody>
      <dsp:txXfrm>
        <a:off x="2602545" y="1738652"/>
        <a:ext cx="2365399" cy="1419239"/>
      </dsp:txXfrm>
    </dsp:sp>
    <dsp:sp modelId="{1BC97454-CD8B-4147-BECE-EAF9D3AD9BD6}">
      <dsp:nvSpPr>
        <dsp:cNvPr id="0" name=""/>
        <dsp:cNvSpPr/>
      </dsp:nvSpPr>
      <dsp:spPr>
        <a:xfrm>
          <a:off x="606" y="3394431"/>
          <a:ext cx="2365399" cy="141923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Calibri" pitchFamily="34" charset="0"/>
              <a:cs typeface="Leelawadee" panose="020B0502040204020203" pitchFamily="34" charset="-34"/>
            </a:rPr>
            <a:t>Processo inflamatório tecido de granulação Sensação de “bolo na garganta”</a:t>
          </a:r>
          <a:endParaRPr lang="pt-BR" sz="1600" kern="1200" dirty="0">
            <a:latin typeface="Calibri" pitchFamily="34" charset="0"/>
            <a:cs typeface="Leelawadee" panose="020B0502040204020203" pitchFamily="34" charset="-34"/>
          </a:endParaRPr>
        </a:p>
      </dsp:txBody>
      <dsp:txXfrm>
        <a:off x="606" y="3394431"/>
        <a:ext cx="2365399" cy="1419239"/>
      </dsp:txXfrm>
    </dsp:sp>
    <dsp:sp modelId="{0C0B11F2-5B75-4DEF-9006-3D2AA31526CE}">
      <dsp:nvSpPr>
        <dsp:cNvPr id="0" name=""/>
        <dsp:cNvSpPr/>
      </dsp:nvSpPr>
      <dsp:spPr>
        <a:xfrm>
          <a:off x="2602545" y="3394431"/>
          <a:ext cx="2365399" cy="141923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Calibri" pitchFamily="34" charset="0"/>
              <a:cs typeface="Leelawadee" panose="020B0502040204020203" pitchFamily="34" charset="-34"/>
            </a:rPr>
            <a:t>Aspecto erosivo na porção cartilagínea das pregas vocais  que não interfere na coaptação glótica</a:t>
          </a:r>
          <a:endParaRPr lang="pt-BR" sz="1600" kern="1200" dirty="0">
            <a:latin typeface="Calibri" pitchFamily="34" charset="0"/>
            <a:cs typeface="Leelawadee" panose="020B0502040204020203" pitchFamily="34" charset="-34"/>
          </a:endParaRPr>
        </a:p>
      </dsp:txBody>
      <dsp:txXfrm>
        <a:off x="2602545" y="3394431"/>
        <a:ext cx="2365399" cy="14192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2C9AE1-421F-4BBB-94B1-DE261F7A7786}">
      <dsp:nvSpPr>
        <dsp:cNvPr id="0" name=""/>
        <dsp:cNvSpPr/>
      </dsp:nvSpPr>
      <dsp:spPr>
        <a:xfrm>
          <a:off x="487476" y="1685"/>
          <a:ext cx="2268427" cy="1361056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Calibri" pitchFamily="34" charset="0"/>
              <a:cs typeface="Leelawadee" panose="020B0502040204020203" pitchFamily="34" charset="-34"/>
            </a:rPr>
            <a:t>Pólipo: séssil ou </a:t>
          </a:r>
          <a:r>
            <a:rPr lang="pt-BR" sz="1600" kern="1200" dirty="0" err="1" smtClean="0">
              <a:latin typeface="Calibri" pitchFamily="34" charset="0"/>
              <a:cs typeface="Leelawadee" panose="020B0502040204020203" pitchFamily="34" charset="-34"/>
            </a:rPr>
            <a:t>pediculado</a:t>
          </a:r>
          <a:r>
            <a:rPr lang="pt-BR" sz="1600" kern="1200" dirty="0" smtClean="0">
              <a:latin typeface="Calibri" pitchFamily="34" charset="0"/>
              <a:cs typeface="Leelawadee" panose="020B0502040204020203" pitchFamily="34" charset="-34"/>
            </a:rPr>
            <a:t>, afeta profundamente a lâmina própria das pregas vocais</a:t>
          </a:r>
          <a:endParaRPr lang="pt-BR" sz="1600" kern="1200" dirty="0">
            <a:latin typeface="Calibri" pitchFamily="34" charset="0"/>
          </a:endParaRPr>
        </a:p>
      </dsp:txBody>
      <dsp:txXfrm>
        <a:off x="487476" y="1685"/>
        <a:ext cx="2268427" cy="1361056"/>
      </dsp:txXfrm>
    </dsp:sp>
    <dsp:sp modelId="{8FF5A4C8-F46F-4E75-95C2-579DA9777960}">
      <dsp:nvSpPr>
        <dsp:cNvPr id="0" name=""/>
        <dsp:cNvSpPr/>
      </dsp:nvSpPr>
      <dsp:spPr>
        <a:xfrm>
          <a:off x="2982746" y="1685"/>
          <a:ext cx="2268427" cy="1361056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  <a:latin typeface="Calibri" pitchFamily="34" charset="0"/>
              <a:cs typeface="Leelawadee" panose="020B0502040204020203" pitchFamily="34" charset="-34"/>
            </a:rPr>
            <a:t>Nódulo: bilateral, benigno, com influência do comportamento vocal</a:t>
          </a:r>
          <a:endParaRPr lang="pt-BR" sz="1600" kern="1200" dirty="0">
            <a:solidFill>
              <a:schemeClr val="bg1"/>
            </a:solidFill>
            <a:latin typeface="Calibri" pitchFamily="34" charset="0"/>
            <a:cs typeface="Leelawadee" panose="020B0502040204020203" pitchFamily="34" charset="-34"/>
          </a:endParaRPr>
        </a:p>
      </dsp:txBody>
      <dsp:txXfrm>
        <a:off x="2982746" y="1685"/>
        <a:ext cx="2268427" cy="1361056"/>
      </dsp:txXfrm>
    </dsp:sp>
    <dsp:sp modelId="{248E871B-5D5D-4AD7-BDF1-CD58FB93EA41}">
      <dsp:nvSpPr>
        <dsp:cNvPr id="0" name=""/>
        <dsp:cNvSpPr/>
      </dsp:nvSpPr>
      <dsp:spPr>
        <a:xfrm>
          <a:off x="5478017" y="1685"/>
          <a:ext cx="2268427" cy="1361056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600" kern="1200" dirty="0" smtClean="0">
            <a:latin typeface="Calibri" pitchFamily="34" charset="0"/>
            <a:cs typeface="Leelawadee" panose="020B0502040204020203" pitchFamily="34" charset="-34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600" kern="1200" dirty="0" smtClean="0">
              <a:latin typeface="Calibri" pitchFamily="34" charset="0"/>
              <a:cs typeface="Leelawadee" panose="020B0502040204020203" pitchFamily="34" charset="-34"/>
            </a:rPr>
            <a:t>Edema: acúmulo de fluido tem relação com   fonotrauma ou com tabagismo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>
            <a:latin typeface="Calibri" pitchFamily="34" charset="0"/>
          </a:endParaRPr>
        </a:p>
      </dsp:txBody>
      <dsp:txXfrm>
        <a:off x="5478017" y="1685"/>
        <a:ext cx="2268427" cy="1361056"/>
      </dsp:txXfrm>
    </dsp:sp>
    <dsp:sp modelId="{10ACC9C9-7202-457C-8EAB-E2723ED2D9F6}">
      <dsp:nvSpPr>
        <dsp:cNvPr id="0" name=""/>
        <dsp:cNvSpPr/>
      </dsp:nvSpPr>
      <dsp:spPr>
        <a:xfrm>
          <a:off x="7973287" y="1685"/>
          <a:ext cx="2268427" cy="1361056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>
              <a:latin typeface="Calibri" pitchFamily="34" charset="0"/>
              <a:cs typeface="Leelawadee" panose="020B0502040204020203" pitchFamily="34" charset="-34"/>
            </a:rPr>
            <a:t>Leucoplasia</a:t>
          </a:r>
          <a:r>
            <a:rPr lang="pt-BR" sz="1600" kern="1200" dirty="0" smtClean="0">
              <a:latin typeface="Calibri" pitchFamily="34" charset="0"/>
              <a:cs typeface="Leelawadee" panose="020B0502040204020203" pitchFamily="34" charset="-34"/>
            </a:rPr>
            <a:t>: pregas vocais com áreas esbranquiçadas, pode ser pré maligna em fumantes</a:t>
          </a:r>
          <a:endParaRPr lang="pt-BR" sz="1600" kern="1200" dirty="0">
            <a:latin typeface="Calibri" pitchFamily="34" charset="0"/>
            <a:cs typeface="Leelawadee" panose="020B0502040204020203" pitchFamily="34" charset="-34"/>
          </a:endParaRPr>
        </a:p>
      </dsp:txBody>
      <dsp:txXfrm>
        <a:off x="7973287" y="1685"/>
        <a:ext cx="2268427" cy="1361056"/>
      </dsp:txXfrm>
    </dsp:sp>
    <dsp:sp modelId="{1BC97454-CD8B-4147-BECE-EAF9D3AD9BD6}">
      <dsp:nvSpPr>
        <dsp:cNvPr id="0" name=""/>
        <dsp:cNvSpPr/>
      </dsp:nvSpPr>
      <dsp:spPr>
        <a:xfrm>
          <a:off x="2982746" y="1589585"/>
          <a:ext cx="2268427" cy="1361056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>
              <a:latin typeface="Calibri" pitchFamily="34" charset="0"/>
              <a:cs typeface="Leelawadee" panose="020B0502040204020203" pitchFamily="34" charset="-34"/>
            </a:rPr>
            <a:t>Granuloma</a:t>
          </a:r>
          <a:r>
            <a:rPr lang="pt-BR" sz="1600" kern="1200" dirty="0" smtClean="0">
              <a:latin typeface="Calibri" pitchFamily="34" charset="0"/>
              <a:cs typeface="Leelawadee" panose="020B0502040204020203" pitchFamily="34" charset="-34"/>
            </a:rPr>
            <a:t>: processo inflamatório tecido de granulação Sensação de “bolo na garganta”</a:t>
          </a:r>
          <a:endParaRPr lang="pt-BR" sz="1600" kern="1200" dirty="0">
            <a:latin typeface="Calibri" pitchFamily="34" charset="0"/>
            <a:cs typeface="Leelawadee" panose="020B0502040204020203" pitchFamily="34" charset="-34"/>
          </a:endParaRPr>
        </a:p>
      </dsp:txBody>
      <dsp:txXfrm>
        <a:off x="2982746" y="1589585"/>
        <a:ext cx="2268427" cy="1361056"/>
      </dsp:txXfrm>
    </dsp:sp>
    <dsp:sp modelId="{0C0B11F2-5B75-4DEF-9006-3D2AA31526CE}">
      <dsp:nvSpPr>
        <dsp:cNvPr id="0" name=""/>
        <dsp:cNvSpPr/>
      </dsp:nvSpPr>
      <dsp:spPr>
        <a:xfrm>
          <a:off x="5478017" y="1589585"/>
          <a:ext cx="2268427" cy="1361056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>
              <a:latin typeface="Calibri" pitchFamily="34" charset="0"/>
              <a:cs typeface="Leelawadee" panose="020B0502040204020203" pitchFamily="34" charset="-34"/>
            </a:rPr>
            <a:t>Ùlcera</a:t>
          </a:r>
          <a:r>
            <a:rPr lang="pt-BR" sz="1600" kern="1200" dirty="0" smtClean="0">
              <a:latin typeface="Calibri" pitchFamily="34" charset="0"/>
              <a:cs typeface="Leelawadee" panose="020B0502040204020203" pitchFamily="34" charset="-34"/>
            </a:rPr>
            <a:t> de contato: aspecto erosivo na porção cartilagínea das pregas vocais  que não interfere na coaptação glótica</a:t>
          </a:r>
          <a:endParaRPr lang="pt-BR" sz="1600" kern="1200" dirty="0">
            <a:latin typeface="Calibri" pitchFamily="34" charset="0"/>
            <a:cs typeface="Leelawadee" panose="020B0502040204020203" pitchFamily="34" charset="-34"/>
          </a:endParaRPr>
        </a:p>
      </dsp:txBody>
      <dsp:txXfrm>
        <a:off x="5478017" y="1589585"/>
        <a:ext cx="2268427" cy="1361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02/08/2016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=""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02/08/2016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2702A5F-FDC1-4E50-8858-C9A10D759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8E4F355-957C-4588-88F9-0821446AE1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FB93F07-93D8-4E45-AC77-A19FD06EB6A9}"/>
              </a:ext>
            </a:extLst>
          </p:cNvPr>
          <p:cNvSpPr/>
          <p:nvPr/>
        </p:nvSpPr>
        <p:spPr>
          <a:xfrm>
            <a:off x="3237464" y="893"/>
            <a:ext cx="8957369" cy="7249517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9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B25863B5-CB1A-4E1D-B3F2-032C36D57AA2}"/>
              </a:ext>
            </a:extLst>
          </p:cNvPr>
          <p:cNvSpPr/>
          <p:nvPr/>
        </p:nvSpPr>
        <p:spPr>
          <a:xfrm>
            <a:off x="-262817" y="893"/>
            <a:ext cx="4131444" cy="7249517"/>
          </a:xfrm>
          <a:prstGeom prst="rect">
            <a:avLst/>
          </a:prstGeom>
          <a:solidFill>
            <a:srgbClr val="E87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199" b="1" dirty="0">
              <a:solidFill>
                <a:schemeClr val="tx1"/>
              </a:solidFill>
            </a:endParaRPr>
          </a:p>
          <a:p>
            <a:pPr algn="ctr"/>
            <a:endParaRPr lang="pt-BR" sz="1600" b="1" dirty="0">
              <a:solidFill>
                <a:schemeClr val="tx1"/>
              </a:solidFill>
            </a:endParaRPr>
          </a:p>
          <a:p>
            <a:pPr algn="just"/>
            <a:endParaRPr lang="pt-BR" sz="1000" b="1" dirty="0">
              <a:solidFill>
                <a:schemeClr val="accent1">
                  <a:lumMod val="50000"/>
                </a:schemeClr>
              </a:solidFill>
              <a:highlight>
                <a:srgbClr val="C0C0C0"/>
              </a:highlight>
            </a:endParaRPr>
          </a:p>
          <a:p>
            <a:pPr marL="442913" indent="14288" algn="just"/>
            <a:r>
              <a:rPr lang="pt-BR" sz="1999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Desenvolvimento</a:t>
            </a:r>
          </a:p>
          <a:p>
            <a:pPr marL="442913" indent="14288" algn="just"/>
            <a:endParaRPr lang="pt-BR" sz="500" b="1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  <a:p>
            <a:pPr marL="442913" lvl="1" indent="14288"/>
            <a:r>
              <a:rPr lang="pt-BR" sz="1999" dirty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Maria Luiza Diniz</a:t>
            </a:r>
          </a:p>
          <a:p>
            <a:pPr marL="442913" lvl="1" indent="14288"/>
            <a:r>
              <a:rPr lang="pt-BR" sz="1999" dirty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Moisés Alves     </a:t>
            </a:r>
          </a:p>
          <a:p>
            <a:pPr marL="442913" lvl="1" indent="14288"/>
            <a:r>
              <a:rPr lang="pt-BR" sz="1999" dirty="0" err="1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Séphorah</a:t>
            </a:r>
            <a:r>
              <a:rPr lang="pt-BR" sz="1999" dirty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 </a:t>
            </a:r>
            <a:r>
              <a:rPr lang="pt-BR" sz="1999" dirty="0" err="1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Sevigne</a:t>
            </a:r>
            <a:endParaRPr lang="pt-BR" sz="1999" dirty="0">
              <a:solidFill>
                <a:schemeClr val="bg2">
                  <a:lumMod val="10000"/>
                </a:schemeClr>
              </a:solidFill>
              <a:latin typeface="Bahnschrift Light" panose="020B0502040204020203" pitchFamily="34" charset="0"/>
            </a:endParaRPr>
          </a:p>
          <a:p>
            <a:pPr marL="442913" lvl="1" indent="14288"/>
            <a:r>
              <a:rPr lang="pt-BR" sz="1999" dirty="0" err="1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Talisson</a:t>
            </a:r>
            <a:r>
              <a:rPr lang="pt-BR" sz="1999" dirty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 </a:t>
            </a:r>
            <a:r>
              <a:rPr lang="pt-BR" sz="1999" dirty="0" err="1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Farley</a:t>
            </a:r>
            <a:r>
              <a:rPr lang="pt-BR" sz="1999" dirty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  </a:t>
            </a:r>
          </a:p>
          <a:p>
            <a:pPr marL="442913" lvl="1" indent="14288"/>
            <a:r>
              <a:rPr lang="pt-BR" sz="1999" dirty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Thaís Fonseca</a:t>
            </a:r>
            <a:endParaRPr lang="pt-BR" sz="1999" b="1" dirty="0">
              <a:solidFill>
                <a:schemeClr val="bg2">
                  <a:lumMod val="10000"/>
                </a:schemeClr>
              </a:solidFill>
              <a:latin typeface="Bahnschrift Light" panose="020B0502040204020203" pitchFamily="34" charset="0"/>
            </a:endParaRPr>
          </a:p>
          <a:p>
            <a:pPr marL="442913" indent="14288" algn="just"/>
            <a:endParaRPr lang="pt-BR" sz="800" b="1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442913" indent="14288" algn="just"/>
            <a:endParaRPr lang="pt-BR" sz="1999" b="1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442913" indent="14288" algn="just"/>
            <a:r>
              <a:rPr lang="pt-BR" sz="1999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Coordenação</a:t>
            </a:r>
          </a:p>
          <a:p>
            <a:pPr marL="442913" indent="14288" algn="just"/>
            <a:endParaRPr lang="pt-BR" sz="500" b="1" dirty="0">
              <a:solidFill>
                <a:schemeClr val="bg2">
                  <a:lumMod val="25000"/>
                </a:schemeClr>
              </a:solidFill>
              <a:latin typeface="Bahnschrift Light" panose="020B0502040204020203" pitchFamily="34" charset="0"/>
            </a:endParaRPr>
          </a:p>
          <a:p>
            <a:pPr marL="442913" lvl="1" indent="14288" algn="just"/>
            <a:r>
              <a:rPr lang="pt-BR" sz="1999" dirty="0">
                <a:solidFill>
                  <a:schemeClr val="bg2">
                    <a:lumMod val="10000"/>
                  </a:schemeClr>
                </a:solidFill>
                <a:latin typeface="Bahnschrift Light" panose="020B0502040204020203" pitchFamily="34" charset="0"/>
              </a:rPr>
              <a:t>Letícia Caldas Teixeira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06B42708-8D88-47CF-8345-C33F8351C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6165304"/>
            <a:ext cx="2161822" cy="4720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Balão de Fala: Retângulo 13">
            <a:extLst>
              <a:ext uri="{FF2B5EF4-FFF2-40B4-BE49-F238E27FC236}">
                <a16:creationId xmlns="" xmlns:a16="http://schemas.microsoft.com/office/drawing/2014/main" id="{AB155B65-921F-4270-BBE4-970589719D02}"/>
              </a:ext>
            </a:extLst>
          </p:cNvPr>
          <p:cNvSpPr/>
          <p:nvPr/>
        </p:nvSpPr>
        <p:spPr>
          <a:xfrm>
            <a:off x="5302324" y="260648"/>
            <a:ext cx="5749420" cy="1613482"/>
          </a:xfrm>
          <a:prstGeom prst="wedgeRect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99" b="1" dirty="0"/>
              <a:t>Bem-vindo ao jogo</a:t>
            </a:r>
          </a:p>
          <a:p>
            <a:pPr algn="ctr"/>
            <a:r>
              <a:rPr lang="pt-BR" sz="2399" b="1" dirty="0"/>
              <a:t>Caça-palavras das lesões laríngeas nas disfonias organofuncionais</a:t>
            </a:r>
            <a:br>
              <a:rPr lang="pt-BR" sz="2399" b="1" dirty="0"/>
            </a:br>
            <a:endParaRPr lang="pt-BR" sz="1000" dirty="0"/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C34FC11A-B1A5-4E9E-974A-6B80841F4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9201" t="26500" r="18833" b="26537"/>
          <a:stretch/>
        </p:blipFill>
        <p:spPr>
          <a:xfrm>
            <a:off x="6166420" y="2276872"/>
            <a:ext cx="3523827" cy="364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Botão de Ação: Avançar ou Próximo 22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00B8261D-E7BB-4B97-BEFA-1FB9DCB656CA}"/>
              </a:ext>
            </a:extLst>
          </p:cNvPr>
          <p:cNvSpPr/>
          <p:nvPr/>
        </p:nvSpPr>
        <p:spPr>
          <a:xfrm>
            <a:off x="6173578" y="6200031"/>
            <a:ext cx="582880" cy="565858"/>
          </a:xfrm>
          <a:prstGeom prst="actionButtonForwardNex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0C3A8300-936D-4D63-A11C-D95E2418D611}"/>
              </a:ext>
            </a:extLst>
          </p:cNvPr>
          <p:cNvSpPr/>
          <p:nvPr/>
        </p:nvSpPr>
        <p:spPr>
          <a:xfrm>
            <a:off x="6879320" y="6181114"/>
            <a:ext cx="1260281" cy="584775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Jogar</a:t>
            </a:r>
          </a:p>
        </p:txBody>
      </p:sp>
    </p:spTree>
    <p:extLst>
      <p:ext uri="{BB962C8B-B14F-4D97-AF65-F5344CB8AC3E}">
        <p14:creationId xmlns="" xmlns:p14="http://schemas.microsoft.com/office/powerpoint/2010/main" val="2836570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828" y="116632"/>
            <a:ext cx="10819680" cy="1440159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b="1" dirty="0">
                <a:solidFill>
                  <a:schemeClr val="bg1"/>
                </a:solidFill>
                <a:highlight>
                  <a:srgbClr val="F66F0A"/>
                </a:highlight>
                <a:latin typeface="Arial Narrow" panose="020B0606020202030204" pitchFamily="34" charset="0"/>
              </a:rPr>
              <a:t>Encontre as lesões que se relacionam com as características </a:t>
            </a:r>
            <a:br>
              <a:rPr lang="pt-BR" b="1" dirty="0">
                <a:solidFill>
                  <a:schemeClr val="bg1"/>
                </a:solidFill>
                <a:highlight>
                  <a:srgbClr val="F66F0A"/>
                </a:highlight>
                <a:latin typeface="Arial Narrow" panose="020B060602020203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</a:t>
            </a:r>
            <a:r>
              <a:rPr lang="pt-BR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</a:t>
            </a:r>
            <a:r>
              <a:rPr lang="pt-BR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Clique </a:t>
            </a:r>
            <a:r>
              <a:rPr lang="pt-B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aqui após encontrar todas as </a:t>
            </a:r>
            <a:r>
              <a:rPr lang="pt-BR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palavras</a:t>
            </a:r>
            <a:endParaRPr lang="pt-BR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Estrela: 5 Pontas 1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EA02411-D09D-42EA-825A-A08CB521BBFA}"/>
              </a:ext>
            </a:extLst>
          </p:cNvPr>
          <p:cNvSpPr/>
          <p:nvPr/>
        </p:nvSpPr>
        <p:spPr>
          <a:xfrm>
            <a:off x="10774932" y="836712"/>
            <a:ext cx="860241" cy="687288"/>
          </a:xfrm>
          <a:prstGeom prst="star5">
            <a:avLst/>
          </a:prstGeom>
          <a:solidFill>
            <a:srgbClr val="F66F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9E0B74B-9EE2-4ADF-8E6D-2F037C10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1" t="1738" r="2973" b="2418"/>
          <a:stretch/>
        </p:blipFill>
        <p:spPr>
          <a:xfrm>
            <a:off x="909836" y="1700808"/>
            <a:ext cx="6063859" cy="4896544"/>
          </a:xfrm>
          <a:prstGeom prst="rect">
            <a:avLst/>
          </a:prstGeom>
        </p:spPr>
      </p:pic>
      <p:sp>
        <p:nvSpPr>
          <p:cNvPr id="15" name="Retângulo Arredondado 14"/>
          <p:cNvSpPr/>
          <p:nvPr/>
        </p:nvSpPr>
        <p:spPr>
          <a:xfrm>
            <a:off x="1228683" y="4797151"/>
            <a:ext cx="1553361" cy="216025"/>
          </a:xfrm>
          <a:prstGeom prst="roundRect">
            <a:avLst/>
          </a:prstGeom>
          <a:solidFill>
            <a:srgbClr val="798AAB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0" name="Retângulo Arredondado 19"/>
          <p:cNvSpPr/>
          <p:nvPr/>
        </p:nvSpPr>
        <p:spPr>
          <a:xfrm>
            <a:off x="1228683" y="4486006"/>
            <a:ext cx="3498641" cy="155980"/>
          </a:xfrm>
          <a:prstGeom prst="roundRect">
            <a:avLst/>
          </a:prstGeom>
          <a:solidFill>
            <a:srgbClr val="798AAB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2" name="Retângulo Arredondado 21"/>
          <p:cNvSpPr/>
          <p:nvPr/>
        </p:nvSpPr>
        <p:spPr>
          <a:xfrm>
            <a:off x="5920022" y="2639703"/>
            <a:ext cx="169013" cy="3261123"/>
          </a:xfrm>
          <a:prstGeom prst="roundRect">
            <a:avLst/>
          </a:prstGeom>
          <a:solidFill>
            <a:srgbClr val="798AAB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99E0B74B-9EE2-4ADF-8E6D-2F037C10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77" t="62034" r="68252" b="33428"/>
          <a:stretch/>
        </p:blipFill>
        <p:spPr>
          <a:xfrm>
            <a:off x="1197868" y="4797151"/>
            <a:ext cx="1584176" cy="23186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="" xmlns:a16="http://schemas.microsoft.com/office/drawing/2014/main" id="{99E0B74B-9EE2-4ADF-8E6D-2F037C10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96" t="55659" r="37554" b="40113"/>
          <a:stretch/>
        </p:blipFill>
        <p:spPr>
          <a:xfrm>
            <a:off x="1213807" y="4468113"/>
            <a:ext cx="3528392" cy="216024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="" xmlns:a16="http://schemas.microsoft.com/office/drawing/2014/main" id="{99E0B74B-9EE2-4ADF-8E6D-2F037C10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27" t="19733" r="15887" b="15432"/>
          <a:stretch/>
        </p:blipFill>
        <p:spPr>
          <a:xfrm>
            <a:off x="5865032" y="2600360"/>
            <a:ext cx="288032" cy="3312368"/>
          </a:xfrm>
          <a:prstGeom prst="rect">
            <a:avLst/>
          </a:prstGeom>
        </p:spPr>
      </p:pic>
      <p:sp>
        <p:nvSpPr>
          <p:cNvPr id="19" name="Retângulo Arredondado 18"/>
          <p:cNvSpPr/>
          <p:nvPr/>
        </p:nvSpPr>
        <p:spPr>
          <a:xfrm>
            <a:off x="3718148" y="5661248"/>
            <a:ext cx="2370887" cy="234896"/>
          </a:xfrm>
          <a:prstGeom prst="roundRect">
            <a:avLst/>
          </a:prstGeom>
          <a:solidFill>
            <a:srgbClr val="798AAB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29" name="Imagem 28">
            <a:extLst>
              <a:ext uri="{FF2B5EF4-FFF2-40B4-BE49-F238E27FC236}">
                <a16:creationId xmlns="" xmlns:a16="http://schemas.microsoft.com/office/drawing/2014/main" id="{99E0B74B-9EE2-4ADF-8E6D-2F037C10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475" t="78799" r="16397" b="15563"/>
          <a:stretch/>
        </p:blipFill>
        <p:spPr>
          <a:xfrm>
            <a:off x="3659838" y="5632243"/>
            <a:ext cx="2448272" cy="288032"/>
          </a:xfrm>
          <a:prstGeom prst="rect">
            <a:avLst/>
          </a:prstGeom>
        </p:spPr>
      </p:pic>
      <p:sp>
        <p:nvSpPr>
          <p:cNvPr id="21" name="Retângulo Arredondado 20"/>
          <p:cNvSpPr/>
          <p:nvPr/>
        </p:nvSpPr>
        <p:spPr>
          <a:xfrm>
            <a:off x="1791280" y="2977060"/>
            <a:ext cx="3999913" cy="163908"/>
          </a:xfrm>
          <a:prstGeom prst="roundRect">
            <a:avLst/>
          </a:prstGeom>
          <a:solidFill>
            <a:srgbClr val="798AAB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99E0B74B-9EE2-4ADF-8E6D-2F037C10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47" t="26061" r="21153" b="69710"/>
          <a:stretch/>
        </p:blipFill>
        <p:spPr>
          <a:xfrm>
            <a:off x="1758746" y="2942657"/>
            <a:ext cx="4032447" cy="216024"/>
          </a:xfrm>
          <a:prstGeom prst="rect">
            <a:avLst/>
          </a:prstGeom>
        </p:spPr>
      </p:pic>
      <p:sp>
        <p:nvSpPr>
          <p:cNvPr id="23" name="Retângulo Arredondado 22"/>
          <p:cNvSpPr/>
          <p:nvPr/>
        </p:nvSpPr>
        <p:spPr>
          <a:xfrm>
            <a:off x="4278254" y="2639703"/>
            <a:ext cx="159974" cy="1691139"/>
          </a:xfrm>
          <a:prstGeom prst="roundRect">
            <a:avLst/>
          </a:prstGeom>
          <a:solidFill>
            <a:srgbClr val="798AAB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32" name="Imagem 31">
            <a:extLst>
              <a:ext uri="{FF2B5EF4-FFF2-40B4-BE49-F238E27FC236}">
                <a16:creationId xmlns="" xmlns:a16="http://schemas.microsoft.com/office/drawing/2014/main" id="{99E0B74B-9EE2-4ADF-8E6D-2F037C10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33" t="17665" r="41781" b="44280"/>
          <a:stretch/>
        </p:blipFill>
        <p:spPr>
          <a:xfrm>
            <a:off x="4214225" y="2519598"/>
            <a:ext cx="288032" cy="194421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="" xmlns:a16="http://schemas.microsoft.com/office/drawing/2014/main" id="{99E0B74B-9EE2-4ADF-8E6D-2F037C10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1" t="1738" r="2973" b="93269"/>
          <a:stretch/>
        </p:blipFill>
        <p:spPr>
          <a:xfrm>
            <a:off x="909836" y="1688101"/>
            <a:ext cx="6063859" cy="255075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="" xmlns:a16="http://schemas.microsoft.com/office/drawing/2014/main" id="{99E0B74B-9EE2-4ADF-8E6D-2F037C10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1" t="7014" r="2973" b="87348"/>
          <a:stretch/>
        </p:blipFill>
        <p:spPr>
          <a:xfrm>
            <a:off x="909835" y="1990596"/>
            <a:ext cx="6063859" cy="288032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="" xmlns:a16="http://schemas.microsoft.com/office/drawing/2014/main" id="{99E0B74B-9EE2-4ADF-8E6D-2F037C10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3" t="90646" r="2973" b="2418"/>
          <a:stretch/>
        </p:blipFill>
        <p:spPr>
          <a:xfrm>
            <a:off x="981844" y="6234460"/>
            <a:ext cx="5991850" cy="354293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="" xmlns:a16="http://schemas.microsoft.com/office/drawing/2014/main" id="{99E0B74B-9EE2-4ADF-8E6D-2F037C10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" t="84735" r="2973" b="9852"/>
          <a:stretch/>
        </p:blipFill>
        <p:spPr>
          <a:xfrm>
            <a:off x="998394" y="5949280"/>
            <a:ext cx="5975300" cy="276581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="" xmlns:a16="http://schemas.microsoft.com/office/drawing/2014/main" id="{99E0B74B-9EE2-4ADF-8E6D-2F037C10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773" t="1737" r="3207" b="4580"/>
          <a:stretch/>
        </p:blipFill>
        <p:spPr>
          <a:xfrm>
            <a:off x="6668455" y="1700803"/>
            <a:ext cx="258065" cy="4786133"/>
          </a:xfrm>
          <a:prstGeom prst="rect">
            <a:avLst/>
          </a:prstGeom>
        </p:spPr>
      </p:pic>
      <p:graphicFrame>
        <p:nvGraphicFramePr>
          <p:cNvPr id="24" name="Diagrama 23"/>
          <p:cNvGraphicFramePr/>
          <p:nvPr/>
        </p:nvGraphicFramePr>
        <p:xfrm>
          <a:off x="7102524" y="1700808"/>
          <a:ext cx="49685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2" grpId="0" animBg="1"/>
      <p:bldP spid="19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25B8A2F-132E-4394-ACA3-6FD8257E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0"/>
            <a:ext cx="10297144" cy="4085793"/>
          </a:xfrm>
        </p:spPr>
        <p:txBody>
          <a:bodyPr>
            <a:normAutofit/>
          </a:bodyPr>
          <a:lstStyle/>
          <a:p>
            <a:r>
              <a:rPr lang="pt-BR" sz="2700" dirty="0">
                <a:solidFill>
                  <a:schemeClr val="bg1"/>
                </a:solidFill>
              </a:rPr>
              <a:t/>
            </a:r>
            <a:br>
              <a:rPr lang="pt-BR" sz="2700" dirty="0">
                <a:solidFill>
                  <a:schemeClr val="bg1"/>
                </a:solidFill>
              </a:rPr>
            </a:br>
            <a:r>
              <a:rPr lang="pt-BR" sz="2700" dirty="0">
                <a:solidFill>
                  <a:schemeClr val="bg1"/>
                </a:solidFill>
              </a:rPr>
              <a:t/>
            </a:r>
            <a:br>
              <a:rPr lang="pt-BR" sz="27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  <a:latin typeface="Calibri" pitchFamily="34" charset="0"/>
              </a:rPr>
              <a:t>Essas lesões são formações </a:t>
            </a:r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</a:rPr>
              <a:t>benignas </a:t>
            </a:r>
            <a:r>
              <a:rPr lang="pt-BR" sz="2000" dirty="0">
                <a:solidFill>
                  <a:schemeClr val="bg1"/>
                </a:solidFill>
                <a:latin typeface="Calibri" pitchFamily="34" charset="0"/>
              </a:rPr>
              <a:t>decorrentes de alterações do comportamento vocal.</a:t>
            </a:r>
            <a:r>
              <a:rPr lang="pt-BR" sz="2800" dirty="0">
                <a:solidFill>
                  <a:schemeClr val="bg1"/>
                </a:solidFill>
              </a:rPr>
              <a:t/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700" dirty="0">
                <a:solidFill>
                  <a:schemeClr val="bg1"/>
                </a:solidFill>
              </a:rPr>
              <a:t/>
            </a:r>
            <a:br>
              <a:rPr lang="pt-BR" sz="2700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  <a:highlight>
                <a:srgbClr val="F66F0A"/>
              </a:highlight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610B0CF-2110-49F9-9DE1-DA7C4505953B}"/>
              </a:ext>
            </a:extLst>
          </p:cNvPr>
          <p:cNvSpPr txBox="1">
            <a:spLocks/>
          </p:cNvSpPr>
          <p:nvPr/>
        </p:nvSpPr>
        <p:spPr>
          <a:xfrm>
            <a:off x="8067668" y="797369"/>
            <a:ext cx="5654689" cy="361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bg1"/>
              </a:solidFill>
              <a:highlight>
                <a:srgbClr val="F66F0A"/>
              </a:highlight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802B6F8-39C7-4616-9FA5-6B58F984D8CD}"/>
              </a:ext>
            </a:extLst>
          </p:cNvPr>
          <p:cNvSpPr txBox="1">
            <a:spLocks/>
          </p:cNvSpPr>
          <p:nvPr/>
        </p:nvSpPr>
        <p:spPr>
          <a:xfrm>
            <a:off x="1053852" y="3284984"/>
            <a:ext cx="10801200" cy="4293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B635BE-F58D-417F-8B4D-D8A1BDC9B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-315416"/>
            <a:ext cx="3384376" cy="3384376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/>
        </p:nvGraphicFramePr>
        <p:xfrm>
          <a:off x="909836" y="3501008"/>
          <a:ext cx="1072919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878388" y="2348880"/>
            <a:ext cx="103374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600" b="1" dirty="0" smtClean="0">
                <a:latin typeface="Calibri" pitchFamily="34" charset="0"/>
              </a:rPr>
              <a:t>Parabéns!</a:t>
            </a:r>
            <a:endParaRPr lang="pt-BR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923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o sereno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32158_TF02801109_TF02801109" id="{BAA3BEA5-8644-4329-8037-C6E1DDE9A4D6}" vid="{D3C321D4-FB84-4DCF-9DF7-C0F2043C7C97}"/>
    </a:ext>
  </a:extLst>
</a:theme>
</file>

<file path=ppt/theme/theme2.xml><?xml version="1.0" encoding="utf-8"?>
<a:theme xmlns:a="http://schemas.openxmlformats.org/drawingml/2006/main" name="Tema do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da natureza com motivo sereno (widescreen)</Template>
  <TotalTime>1708</TotalTime>
  <Words>190</Words>
  <Application>Microsoft Office PowerPoint</Application>
  <PresentationFormat>Personalizar</PresentationFormat>
  <Paragraphs>40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Motivo sereno 16X9</vt:lpstr>
      <vt:lpstr>Slide 1</vt:lpstr>
      <vt:lpstr>Encontre as lesões que se relacionam com as características                                                                                                                                                                    Clique aqui após encontrar todas as palavras</vt:lpstr>
      <vt:lpstr>  Essas lesões são formações benignas decorrentes de alterações do comportamento vocal.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Thaís Fonseca</dc:creator>
  <cp:lastModifiedBy>User</cp:lastModifiedBy>
  <cp:revision>39</cp:revision>
  <dcterms:created xsi:type="dcterms:W3CDTF">2020-06-02T17:12:58Z</dcterms:created>
  <dcterms:modified xsi:type="dcterms:W3CDTF">2020-07-26T18:18:25Z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