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0" r:id="rId2"/>
    <p:sldMasterId id="2147483652" r:id="rId3"/>
    <p:sldMasterId id="2147483654" r:id="rId4"/>
    <p:sldMasterId id="2147483656" r:id="rId5"/>
    <p:sldMasterId id="2147483658" r:id="rId6"/>
    <p:sldMasterId id="2147483660" r:id="rId7"/>
    <p:sldMasterId id="2147483662" r:id="rId8"/>
    <p:sldMasterId id="2147483664" r:id="rId9"/>
    <p:sldMasterId id="2147483666" r:id="rId10"/>
    <p:sldMasterId id="2147483668" r:id="rId11"/>
  </p:sldMasterIdLst>
  <p:notesMasterIdLst>
    <p:notesMasterId r:id="rId37"/>
  </p:notesMasterIdLst>
  <p:sldIdLst>
    <p:sldId id="256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</p:sldIdLst>
  <p:sldSz cx="12192000" cy="6858000"/>
  <p:notesSz cx="7772400" cy="10058400"/>
  <p:embeddedFontLst>
    <p:embeddedFont>
      <p:font typeface="Montserrat Black" panose="00000A00000000000000" pitchFamily="50" charset="0"/>
      <p:bold r:id="rId38"/>
      <p:boldItalic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8" roundtripDataSignature="AMtx7miFmlV17qCkD5k8g8fZFdePPMCC6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9079"/>
    <a:srgbClr val="2F54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954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font" Target="fonts/font2.fntdata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font" Target="fonts/font5.fntdata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58" Type="http://customschemas.google.com/relationships/presentationmetadata" Target="meta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61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font" Target="fonts/font6.fntdata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font" Target="fonts/font1.fntdata"/><Relationship Id="rId59" Type="http://schemas.openxmlformats.org/officeDocument/2006/relationships/presProps" Target="presProps.xml"/><Relationship Id="rId20" Type="http://schemas.openxmlformats.org/officeDocument/2006/relationships/slide" Target="slides/slide9.xml"/><Relationship Id="rId41" Type="http://schemas.openxmlformats.org/officeDocument/2006/relationships/font" Target="fonts/font4.fntdata"/><Relationship Id="rId6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95650" y="754375"/>
            <a:ext cx="518185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8" name="Google Shape;12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54063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12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31" name="Google Shape;53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54063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13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48" name="Google Shape;54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54063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14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65" name="Google Shape;56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54063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15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82" name="Google Shape;58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54063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16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99" name="Google Shape;59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54063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17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08" name="Google Shape;60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54063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7" name="Google Shape;25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54063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5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8" name="Google Shape;26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54063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6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5" name="Google Shape;31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54063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7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2" name="Google Shape;36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54063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8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09" name="Google Shape;40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54063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9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56" name="Google Shape;45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54063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10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03" name="Google Shape;50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54063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11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14" name="Google Shape;51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54063"/>
            <a:ext cx="67056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9"/>
          <p:cNvSpPr txBox="1"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subTitle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ftr" idx="1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9"/>
          <p:cNvSpPr txBox="1">
            <a:spLocks noGrp="1"/>
          </p:cNvSpPr>
          <p:nvPr>
            <p:ph type="sldNum" idx="1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6" name="Google Shape;16;p19"/>
          <p:cNvSpPr txBox="1">
            <a:spLocks noGrp="1"/>
          </p:cNvSpPr>
          <p:nvPr>
            <p:ph type="dt" idx="1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blank">
  <p:cSld name="BLANK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7"/>
          <p:cNvSpPr txBox="1">
            <a:spLocks noGrp="1"/>
          </p:cNvSpPr>
          <p:nvPr>
            <p:ph type="ftr" idx="1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7"/>
          <p:cNvSpPr txBox="1">
            <a:spLocks noGrp="1"/>
          </p:cNvSpPr>
          <p:nvPr>
            <p:ph type="sldNum" idx="1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14" name="Google Shape;114;p37"/>
          <p:cNvSpPr txBox="1">
            <a:spLocks noGrp="1"/>
          </p:cNvSpPr>
          <p:nvPr>
            <p:ph type="dt" idx="1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9"/>
          <p:cNvSpPr txBox="1">
            <a:spLocks noGrp="1"/>
          </p:cNvSpPr>
          <p:nvPr>
            <p:ph type="ftr" idx="1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39"/>
          <p:cNvSpPr txBox="1">
            <a:spLocks noGrp="1"/>
          </p:cNvSpPr>
          <p:nvPr>
            <p:ph type="sldNum" idx="1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25" name="Google Shape;125;p39"/>
          <p:cNvSpPr txBox="1">
            <a:spLocks noGrp="1"/>
          </p:cNvSpPr>
          <p:nvPr>
            <p:ph type="dt" idx="1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1"/>
          <p:cNvSpPr txBox="1">
            <a:spLocks noGrp="1"/>
          </p:cNvSpPr>
          <p:nvPr>
            <p:ph type="ftr" idx="1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1"/>
          <p:cNvSpPr txBox="1">
            <a:spLocks noGrp="1"/>
          </p:cNvSpPr>
          <p:nvPr>
            <p:ph type="sldNum" idx="1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26" name="Google Shape;26;p21"/>
          <p:cNvSpPr txBox="1">
            <a:spLocks noGrp="1"/>
          </p:cNvSpPr>
          <p:nvPr>
            <p:ph type="dt" idx="1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3"/>
          <p:cNvSpPr txBox="1">
            <a:spLocks noGrp="1"/>
          </p:cNvSpPr>
          <p:nvPr>
            <p:ph type="ftr" idx="1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sldNum" idx="1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36" name="Google Shape;36;p23"/>
          <p:cNvSpPr txBox="1">
            <a:spLocks noGrp="1"/>
          </p:cNvSpPr>
          <p:nvPr>
            <p:ph type="dt" idx="1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5"/>
          <p:cNvSpPr txBox="1"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5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5"/>
          <p:cNvSpPr txBox="1">
            <a:spLocks noGrp="1"/>
          </p:cNvSpPr>
          <p:nvPr>
            <p:ph type="ftr" idx="1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sldNum" idx="1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dt" idx="1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7"/>
          <p:cNvSpPr txBox="1">
            <a:spLocks noGrp="1"/>
          </p:cNvSpPr>
          <p:nvPr>
            <p:ph type="ftr" idx="1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sldNum" idx="1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dt" idx="1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9"/>
          <p:cNvSpPr txBox="1"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9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9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ftr" idx="1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sldNum" idx="1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72" name="Google Shape;72;p29"/>
          <p:cNvSpPr txBox="1">
            <a:spLocks noGrp="1"/>
          </p:cNvSpPr>
          <p:nvPr>
            <p:ph type="dt" idx="1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blank">
  <p:cSld name="BLANK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1"/>
          <p:cNvSpPr txBox="1">
            <a:spLocks noGrp="1"/>
          </p:cNvSpPr>
          <p:nvPr>
            <p:ph type="ftr" idx="1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1"/>
          <p:cNvSpPr txBox="1">
            <a:spLocks noGrp="1"/>
          </p:cNvSpPr>
          <p:nvPr>
            <p:ph type="sldNum" idx="1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85" name="Google Shape;85;p31"/>
          <p:cNvSpPr txBox="1">
            <a:spLocks noGrp="1"/>
          </p:cNvSpPr>
          <p:nvPr>
            <p:ph type="dt" idx="1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3"/>
          <p:cNvSpPr txBox="1"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3"/>
          <p:cNvSpPr txBox="1">
            <a:spLocks noGrp="1"/>
          </p:cNvSpPr>
          <p:nvPr>
            <p:ph type="ftr" idx="1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3"/>
          <p:cNvSpPr txBox="1">
            <a:spLocks noGrp="1"/>
          </p:cNvSpPr>
          <p:nvPr>
            <p:ph type="sldNum" idx="1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95" name="Google Shape;95;p33"/>
          <p:cNvSpPr txBox="1">
            <a:spLocks noGrp="1"/>
          </p:cNvSpPr>
          <p:nvPr>
            <p:ph type="dt" idx="1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5"/>
          <p:cNvSpPr txBox="1">
            <a:spLocks noGrp="1"/>
          </p:cNvSpPr>
          <p:nvPr>
            <p:ph type="ftr" idx="1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5"/>
          <p:cNvSpPr txBox="1">
            <a:spLocks noGrp="1"/>
          </p:cNvSpPr>
          <p:nvPr>
            <p:ph type="sldNum" idx="1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03" name="Google Shape;103;p35"/>
          <p:cNvSpPr txBox="1">
            <a:spLocks noGrp="1"/>
          </p:cNvSpPr>
          <p:nvPr>
            <p:ph type="dt" idx="1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8"/>
          <p:cNvSpPr txBox="1">
            <a:spLocks noGrp="1"/>
          </p:cNvSpPr>
          <p:nvPr>
            <p:ph type="dt" idx="1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8"/>
          <p:cNvSpPr txBox="1">
            <a:spLocks noGrp="1"/>
          </p:cNvSpPr>
          <p:nvPr>
            <p:ph type="ftr" idx="1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8"/>
          <p:cNvSpPr txBox="1">
            <a:spLocks noGrp="1"/>
          </p:cNvSpPr>
          <p:nvPr>
            <p:ph type="sldNum" idx="1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" name="Google Shape;10;p18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6"/>
          <p:cNvSpPr txBox="1"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" name="Google Shape;106;p36"/>
          <p:cNvSpPr txBox="1">
            <a:spLocks noGrp="1"/>
          </p:cNvSpPr>
          <p:nvPr>
            <p:ph type="body" idx="1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Google Shape;107;p36"/>
          <p:cNvSpPr txBox="1">
            <a:spLocks noGrp="1"/>
          </p:cNvSpPr>
          <p:nvPr>
            <p:ph type="body" idx="2"/>
          </p:nvPr>
        </p:nvSpPr>
        <p:spPr>
          <a:xfrm>
            <a:off x="839880" y="2057400"/>
            <a:ext cx="3931920" cy="3811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Google Shape;108;p36"/>
          <p:cNvSpPr txBox="1">
            <a:spLocks noGrp="1"/>
          </p:cNvSpPr>
          <p:nvPr>
            <p:ph type="dt" idx="1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36"/>
          <p:cNvSpPr txBox="1">
            <a:spLocks noGrp="1"/>
          </p:cNvSpPr>
          <p:nvPr>
            <p:ph type="ftr" idx="1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Google Shape;110;p36"/>
          <p:cNvSpPr txBox="1">
            <a:spLocks noGrp="1"/>
          </p:cNvSpPr>
          <p:nvPr>
            <p:ph type="sldNum" idx="1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8"/>
          <p:cNvSpPr txBox="1"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" name="Google Shape;117;p38"/>
          <p:cNvSpPr txBox="1">
            <a:spLocks noGrp="1"/>
          </p:cNvSpPr>
          <p:nvPr>
            <p:ph type="body" idx="1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38"/>
          <p:cNvSpPr txBox="1">
            <a:spLocks noGrp="1"/>
          </p:cNvSpPr>
          <p:nvPr>
            <p:ph type="body" idx="2"/>
          </p:nvPr>
        </p:nvSpPr>
        <p:spPr>
          <a:xfrm>
            <a:off x="839880" y="2057400"/>
            <a:ext cx="3931920" cy="3811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Google Shape;119;p38"/>
          <p:cNvSpPr txBox="1">
            <a:spLocks noGrp="1"/>
          </p:cNvSpPr>
          <p:nvPr>
            <p:ph type="dt" idx="1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Google Shape;120;p38"/>
          <p:cNvSpPr txBox="1">
            <a:spLocks noGrp="1"/>
          </p:cNvSpPr>
          <p:nvPr>
            <p:ph type="ftr" idx="1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Google Shape;121;p38"/>
          <p:cNvSpPr txBox="1">
            <a:spLocks noGrp="1"/>
          </p:cNvSpPr>
          <p:nvPr>
            <p:ph type="sldNum" idx="1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0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body" idx="1"/>
          </p:nvPr>
        </p:nvSpPr>
        <p:spPr>
          <a:xfrm rot="5400000">
            <a:off x="3920220" y="-1256580"/>
            <a:ext cx="4350960" cy="10515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20"/>
          <p:cNvSpPr txBox="1">
            <a:spLocks noGrp="1"/>
          </p:cNvSpPr>
          <p:nvPr>
            <p:ph type="dt" idx="1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20"/>
          <p:cNvSpPr txBox="1">
            <a:spLocks noGrp="1"/>
          </p:cNvSpPr>
          <p:nvPr>
            <p:ph type="ftr" idx="1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20"/>
          <p:cNvSpPr txBox="1">
            <a:spLocks noGrp="1"/>
          </p:cNvSpPr>
          <p:nvPr>
            <p:ph type="sldNum" idx="1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2"/>
          <p:cNvSpPr txBox="1">
            <a:spLocks noGrp="1"/>
          </p:cNvSpPr>
          <p:nvPr>
            <p:ph type="title"/>
          </p:nvPr>
        </p:nvSpPr>
        <p:spPr>
          <a:xfrm rot="5400000">
            <a:off x="7133580" y="1956420"/>
            <a:ext cx="5811480" cy="262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22"/>
          <p:cNvSpPr txBox="1">
            <a:spLocks noGrp="1"/>
          </p:cNvSpPr>
          <p:nvPr>
            <p:ph type="body" idx="1"/>
          </p:nvPr>
        </p:nvSpPr>
        <p:spPr>
          <a:xfrm rot="5400000">
            <a:off x="1799280" y="-596160"/>
            <a:ext cx="5811480" cy="7733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22"/>
          <p:cNvSpPr txBox="1">
            <a:spLocks noGrp="1"/>
          </p:cNvSpPr>
          <p:nvPr>
            <p:ph type="dt" idx="1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ftr" idx="1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22"/>
          <p:cNvSpPr txBox="1">
            <a:spLocks noGrp="1"/>
          </p:cNvSpPr>
          <p:nvPr>
            <p:ph type="sldNum" idx="1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4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dt" idx="1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ftr" idx="1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sldNum" idx="1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6"/>
          <p:cNvSpPr txBox="1"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26"/>
          <p:cNvSpPr txBox="1">
            <a:spLocks noGrp="1"/>
          </p:cNvSpPr>
          <p:nvPr>
            <p:ph type="body" idx="1"/>
          </p:nvPr>
        </p:nvSpPr>
        <p:spPr>
          <a:xfrm>
            <a:off x="831960" y="4589640"/>
            <a:ext cx="10515240" cy="1499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dt" idx="1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ftr" idx="1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26"/>
          <p:cNvSpPr txBox="1">
            <a:spLocks noGrp="1"/>
          </p:cNvSpPr>
          <p:nvPr>
            <p:ph type="sldNum" idx="1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8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28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518112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28"/>
          <p:cNvSpPr txBox="1">
            <a:spLocks noGrp="1"/>
          </p:cNvSpPr>
          <p:nvPr>
            <p:ph type="body" idx="2"/>
          </p:nvPr>
        </p:nvSpPr>
        <p:spPr>
          <a:xfrm>
            <a:off x="6172200" y="1825560"/>
            <a:ext cx="518112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28"/>
          <p:cNvSpPr txBox="1">
            <a:spLocks noGrp="1"/>
          </p:cNvSpPr>
          <p:nvPr>
            <p:ph type="dt" idx="1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28"/>
          <p:cNvSpPr txBox="1">
            <a:spLocks noGrp="1"/>
          </p:cNvSpPr>
          <p:nvPr>
            <p:ph type="ftr" idx="1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28"/>
          <p:cNvSpPr txBox="1">
            <a:spLocks noGrp="1"/>
          </p:cNvSpPr>
          <p:nvPr>
            <p:ph type="sldNum" idx="1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0"/>
          <p:cNvSpPr txBox="1">
            <a:spLocks noGrp="1"/>
          </p:cNvSpPr>
          <p:nvPr>
            <p:ph type="title"/>
          </p:nvPr>
        </p:nvSpPr>
        <p:spPr>
          <a:xfrm>
            <a:off x="8398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30"/>
          <p:cNvSpPr txBox="1">
            <a:spLocks noGrp="1"/>
          </p:cNvSpPr>
          <p:nvPr>
            <p:ph type="body" idx="1"/>
          </p:nvPr>
        </p:nvSpPr>
        <p:spPr>
          <a:xfrm>
            <a:off x="839880" y="1681200"/>
            <a:ext cx="5157360" cy="823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body" idx="2"/>
          </p:nvPr>
        </p:nvSpPr>
        <p:spPr>
          <a:xfrm>
            <a:off x="839880" y="2505240"/>
            <a:ext cx="5157360" cy="368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body" idx="3"/>
          </p:nvPr>
        </p:nvSpPr>
        <p:spPr>
          <a:xfrm>
            <a:off x="6172200" y="1681200"/>
            <a:ext cx="5182920" cy="823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30"/>
          <p:cNvSpPr txBox="1">
            <a:spLocks noGrp="1"/>
          </p:cNvSpPr>
          <p:nvPr>
            <p:ph type="body" idx="4"/>
          </p:nvPr>
        </p:nvSpPr>
        <p:spPr>
          <a:xfrm>
            <a:off x="6172200" y="2505240"/>
            <a:ext cx="5182920" cy="368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30"/>
          <p:cNvSpPr txBox="1">
            <a:spLocks noGrp="1"/>
          </p:cNvSpPr>
          <p:nvPr>
            <p:ph type="dt" idx="1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30"/>
          <p:cNvSpPr txBox="1">
            <a:spLocks noGrp="1"/>
          </p:cNvSpPr>
          <p:nvPr>
            <p:ph type="ftr" idx="1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30"/>
          <p:cNvSpPr txBox="1">
            <a:spLocks noGrp="1"/>
          </p:cNvSpPr>
          <p:nvPr>
            <p:ph type="sldNum" idx="1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2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p32"/>
          <p:cNvSpPr txBox="1">
            <a:spLocks noGrp="1"/>
          </p:cNvSpPr>
          <p:nvPr>
            <p:ph type="dt" idx="1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32"/>
          <p:cNvSpPr txBox="1">
            <a:spLocks noGrp="1"/>
          </p:cNvSpPr>
          <p:nvPr>
            <p:ph type="ftr" idx="1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32"/>
          <p:cNvSpPr txBox="1">
            <a:spLocks noGrp="1"/>
          </p:cNvSpPr>
          <p:nvPr>
            <p:ph type="sldNum" idx="1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4"/>
          <p:cNvSpPr txBox="1">
            <a:spLocks noGrp="1"/>
          </p:cNvSpPr>
          <p:nvPr>
            <p:ph type="dt" idx="1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Google Shape;98;p34"/>
          <p:cNvSpPr txBox="1">
            <a:spLocks noGrp="1"/>
          </p:cNvSpPr>
          <p:nvPr>
            <p:ph type="ftr" idx="1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Google Shape;99;p34"/>
          <p:cNvSpPr txBox="1">
            <a:spLocks noGrp="1"/>
          </p:cNvSpPr>
          <p:nvPr>
            <p:ph type="sldNum" idx="1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2.xml"/><Relationship Id="rId4" Type="http://schemas.openxmlformats.org/officeDocument/2006/relationships/slide" Target="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3.xml"/><Relationship Id="rId4" Type="http://schemas.openxmlformats.org/officeDocument/2006/relationships/slide" Target="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4.xml"/><Relationship Id="rId4" Type="http://schemas.openxmlformats.org/officeDocument/2006/relationships/slide" Target="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5.xml"/><Relationship Id="rId4" Type="http://schemas.openxmlformats.org/officeDocument/2006/relationships/slide" Target="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slide" Target="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1.xml"/><Relationship Id="rId4" Type="http://schemas.openxmlformats.org/officeDocument/2006/relationships/slide" Target="slid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1.xml"/><Relationship Id="rId4" Type="http://schemas.openxmlformats.org/officeDocument/2006/relationships/slide" Target="slid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1.xml"/><Relationship Id="rId4" Type="http://schemas.openxmlformats.org/officeDocument/2006/relationships/slide" Target="slid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1.xml"/><Relationship Id="rId4" Type="http://schemas.openxmlformats.org/officeDocument/2006/relationships/slide" Target="slide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21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22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23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5" Type="http://schemas.openxmlformats.org/officeDocument/2006/relationships/slide" Target="slide24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25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" Target="slide3.xm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slide" Target="slide16.xml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" Target="slide3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11" Type="http://schemas.openxmlformats.org/officeDocument/2006/relationships/image" Target="../media/image9.png"/><Relationship Id="rId5" Type="http://schemas.openxmlformats.org/officeDocument/2006/relationships/slide" Target="slide4.xml"/><Relationship Id="rId10" Type="http://schemas.openxmlformats.org/officeDocument/2006/relationships/image" Target="../media/image8.png"/><Relationship Id="rId4" Type="http://schemas.openxmlformats.org/officeDocument/2006/relationships/image" Target="../media/image11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" Target="slide4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8.xml"/><Relationship Id="rId11" Type="http://schemas.openxmlformats.org/officeDocument/2006/relationships/image" Target="../media/image9.png"/><Relationship Id="rId5" Type="http://schemas.openxmlformats.org/officeDocument/2006/relationships/slide" Target="slide5.xml"/><Relationship Id="rId10" Type="http://schemas.openxmlformats.org/officeDocument/2006/relationships/image" Target="../media/image8.png"/><Relationship Id="rId4" Type="http://schemas.openxmlformats.org/officeDocument/2006/relationships/image" Target="../media/image12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" Target="slide4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11" Type="http://schemas.openxmlformats.org/officeDocument/2006/relationships/image" Target="../media/image9.png"/><Relationship Id="rId5" Type="http://schemas.openxmlformats.org/officeDocument/2006/relationships/slide" Target="slide6.xml"/><Relationship Id="rId10" Type="http://schemas.openxmlformats.org/officeDocument/2006/relationships/image" Target="../media/image8.png"/><Relationship Id="rId4" Type="http://schemas.openxmlformats.org/officeDocument/2006/relationships/image" Target="../media/image13.pn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" Target="slide4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0.xml"/><Relationship Id="rId11" Type="http://schemas.openxmlformats.org/officeDocument/2006/relationships/image" Target="../media/image9.png"/><Relationship Id="rId5" Type="http://schemas.openxmlformats.org/officeDocument/2006/relationships/slide" Target="slide7.xml"/><Relationship Id="rId10" Type="http://schemas.openxmlformats.org/officeDocument/2006/relationships/image" Target="../media/image8.png"/><Relationship Id="rId4" Type="http://schemas.openxmlformats.org/officeDocument/2006/relationships/image" Target="../media/image14.pn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8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9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7F0E1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785" y="2797808"/>
            <a:ext cx="6316003" cy="2920237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88" b="21761"/>
          <a:stretch/>
        </p:blipFill>
        <p:spPr>
          <a:xfrm>
            <a:off x="-114300" y="939800"/>
            <a:ext cx="4764379" cy="59817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66" r="52088"/>
          <a:stretch/>
        </p:blipFill>
        <p:spPr>
          <a:xfrm>
            <a:off x="10318369" y="-101600"/>
            <a:ext cx="1962531" cy="2238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7F0E1"/>
        </a:solidFill>
        <a:effectLst/>
      </p:bgPr>
    </p:bg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12">
            <a:hlinkClick r:id="" action="ppaction://noaction"/>
          </p:cNvPr>
          <p:cNvSpPr/>
          <p:nvPr/>
        </p:nvSpPr>
        <p:spPr>
          <a:xfrm>
            <a:off x="8036308" y="2755118"/>
            <a:ext cx="676080" cy="587768"/>
          </a:xfrm>
          <a:prstGeom prst="roundRect">
            <a:avLst>
              <a:gd name="adj" fmla="val 16667"/>
            </a:avLst>
          </a:prstGeom>
          <a:solidFill>
            <a:srgbClr val="2F5496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4" name="Google Shape;534;p12">
            <a:hlinkClick r:id="" action="ppaction://noaction"/>
          </p:cNvPr>
          <p:cNvSpPr/>
          <p:nvPr/>
        </p:nvSpPr>
        <p:spPr>
          <a:xfrm>
            <a:off x="8036308" y="4191164"/>
            <a:ext cx="676080" cy="587768"/>
          </a:xfrm>
          <a:prstGeom prst="roundRect">
            <a:avLst>
              <a:gd name="adj" fmla="val 16667"/>
            </a:avLst>
          </a:prstGeom>
          <a:solidFill>
            <a:srgbClr val="2F5496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3" name="Google Shape;533;p12">
            <a:hlinkClick r:id="" action="ppaction://noaction"/>
          </p:cNvPr>
          <p:cNvSpPr/>
          <p:nvPr/>
        </p:nvSpPr>
        <p:spPr>
          <a:xfrm>
            <a:off x="8036308" y="5544744"/>
            <a:ext cx="676080" cy="587768"/>
          </a:xfrm>
          <a:prstGeom prst="roundRect">
            <a:avLst>
              <a:gd name="adj" fmla="val 16667"/>
            </a:avLst>
          </a:prstGeom>
          <a:solidFill>
            <a:srgbClr val="2F5496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386" y="173490"/>
            <a:ext cx="2895851" cy="1188823"/>
          </a:xfrm>
          <a:prstGeom prst="rect">
            <a:avLst/>
          </a:prstGeom>
        </p:spPr>
      </p:pic>
      <p:sp>
        <p:nvSpPr>
          <p:cNvPr id="22" name="Google Shape;528;p11"/>
          <p:cNvSpPr txBox="1"/>
          <p:nvPr/>
        </p:nvSpPr>
        <p:spPr>
          <a:xfrm>
            <a:off x="815760" y="1370878"/>
            <a:ext cx="82008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0" i="0" u="none" strike="noStrike" cap="none" dirty="0">
                <a:solidFill>
                  <a:srgbClr val="354EA2"/>
                </a:solidFill>
                <a:latin typeface="Arial"/>
                <a:ea typeface="Arial"/>
                <a:cs typeface="Arial"/>
                <a:sym typeface="Arial"/>
              </a:rPr>
              <a:t>Assinale a alternativa correta</a:t>
            </a:r>
            <a:r>
              <a:rPr lang="pt-BR" sz="1400" b="0" i="0" u="none" strike="noStrike" cap="none" dirty="0">
                <a:solidFill>
                  <a:srgbClr val="354EA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b="0" i="0" u="none" strike="noStrike" cap="none" dirty="0">
              <a:solidFill>
                <a:srgbClr val="354EA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Retângulo 24">
            <a:hlinkClick r:id="rId4" action="ppaction://hlinksldjump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39" name="Google Shape;539;p12">
            <a:hlinkClick r:id="rId5" action="ppaction://hlinksldjump"/>
          </p:cNvPr>
          <p:cNvSpPr/>
          <p:nvPr/>
        </p:nvSpPr>
        <p:spPr>
          <a:xfrm>
            <a:off x="815760" y="2442725"/>
            <a:ext cx="7558920" cy="799560"/>
          </a:xfrm>
          <a:prstGeom prst="roundRect">
            <a:avLst>
              <a:gd name="adj" fmla="val 16667"/>
            </a:avLst>
          </a:prstGeom>
          <a:solidFill>
            <a:srgbClr val="EB956F"/>
          </a:solidFill>
          <a:ln w="38100" cap="flat" cmpd="sng">
            <a:solidFill>
              <a:srgbClr val="EB956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 músculo </a:t>
            </a:r>
            <a:r>
              <a:rPr lang="pt-BR" sz="20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Aritenóideo</a:t>
            </a:r>
            <a:r>
              <a:rPr lang="pt-BR"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(A) é inervado pelo nervo laríngeo inferior (X par) ramo anterior</a:t>
            </a:r>
            <a:endParaRPr sz="20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12">
            <a:hlinkClick r:id="" action="ppaction://hlinkshowjump?jump=nextslide"/>
          </p:cNvPr>
          <p:cNvSpPr/>
          <p:nvPr/>
        </p:nvSpPr>
        <p:spPr>
          <a:xfrm>
            <a:off x="815760" y="3752268"/>
            <a:ext cx="7558920" cy="799560"/>
          </a:xfrm>
          <a:prstGeom prst="roundRect">
            <a:avLst>
              <a:gd name="adj" fmla="val 16667"/>
            </a:avLst>
          </a:prstGeom>
          <a:solidFill>
            <a:srgbClr val="EB956F"/>
          </a:solidFill>
          <a:ln w="38100" cap="flat" cmpd="sng">
            <a:solidFill>
              <a:srgbClr val="EB956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 músculo </a:t>
            </a:r>
            <a:r>
              <a:rPr lang="pt-BR" sz="20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Cricotireóideo</a:t>
            </a:r>
            <a:r>
              <a:rPr lang="pt-BR"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(CT) é inervado pelo nervo laríngeo superior (X par) ramo externo</a:t>
            </a:r>
            <a:endParaRPr sz="20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12">
            <a:hlinkClick r:id="rId5" action="ppaction://hlinksldjump"/>
          </p:cNvPr>
          <p:cNvSpPr/>
          <p:nvPr/>
        </p:nvSpPr>
        <p:spPr>
          <a:xfrm>
            <a:off x="815760" y="5131500"/>
            <a:ext cx="7558920" cy="799560"/>
          </a:xfrm>
          <a:prstGeom prst="roundRect">
            <a:avLst>
              <a:gd name="adj" fmla="val 16667"/>
            </a:avLst>
          </a:prstGeom>
          <a:solidFill>
            <a:srgbClr val="EB956F"/>
          </a:solidFill>
          <a:ln w="38100" cap="flat" cmpd="sng">
            <a:solidFill>
              <a:srgbClr val="EB956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 músculo </a:t>
            </a:r>
            <a:r>
              <a:rPr lang="pt-BR" sz="20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Tireoaritenóideo</a:t>
            </a:r>
            <a:r>
              <a:rPr lang="pt-BR"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(TA) é inervado pelo nervo laríngeo superior (X par) ramo anterior</a:t>
            </a:r>
            <a:endParaRPr sz="20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7F0E1"/>
        </a:solidFill>
        <a:effectLst/>
      </p:bgPr>
    </p:bg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13">
            <a:hlinkClick r:id="" action="ppaction://noaction"/>
          </p:cNvPr>
          <p:cNvSpPr/>
          <p:nvPr/>
        </p:nvSpPr>
        <p:spPr>
          <a:xfrm>
            <a:off x="8162192" y="2887644"/>
            <a:ext cx="676080" cy="587768"/>
          </a:xfrm>
          <a:prstGeom prst="roundRect">
            <a:avLst>
              <a:gd name="adj" fmla="val 16667"/>
            </a:avLst>
          </a:prstGeom>
          <a:solidFill>
            <a:srgbClr val="2F5496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1" name="Google Shape;551;p13">
            <a:hlinkClick r:id="" action="ppaction://noaction"/>
          </p:cNvPr>
          <p:cNvSpPr/>
          <p:nvPr/>
        </p:nvSpPr>
        <p:spPr>
          <a:xfrm>
            <a:off x="8162192" y="4158538"/>
            <a:ext cx="676080" cy="587768"/>
          </a:xfrm>
          <a:prstGeom prst="roundRect">
            <a:avLst>
              <a:gd name="adj" fmla="val 16667"/>
            </a:avLst>
          </a:prstGeom>
          <a:solidFill>
            <a:srgbClr val="2F5496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0" name="Google Shape;550;p13">
            <a:hlinkClick r:id="" action="ppaction://noaction"/>
          </p:cNvPr>
          <p:cNvSpPr/>
          <p:nvPr/>
        </p:nvSpPr>
        <p:spPr>
          <a:xfrm>
            <a:off x="8162192" y="5544744"/>
            <a:ext cx="676080" cy="587768"/>
          </a:xfrm>
          <a:prstGeom prst="roundRect">
            <a:avLst>
              <a:gd name="adj" fmla="val 16667"/>
            </a:avLst>
          </a:prstGeom>
          <a:solidFill>
            <a:srgbClr val="2F5496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525" y="174912"/>
            <a:ext cx="2895851" cy="1188823"/>
          </a:xfrm>
          <a:prstGeom prst="rect">
            <a:avLst/>
          </a:prstGeom>
        </p:spPr>
      </p:pic>
      <p:sp>
        <p:nvSpPr>
          <p:cNvPr id="22" name="Google Shape;528;p11"/>
          <p:cNvSpPr txBox="1"/>
          <p:nvPr/>
        </p:nvSpPr>
        <p:spPr>
          <a:xfrm>
            <a:off x="815760" y="1370878"/>
            <a:ext cx="82008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0" i="0" u="none" strike="noStrike" cap="none" dirty="0" smtClean="0">
                <a:solidFill>
                  <a:srgbClr val="354EA2"/>
                </a:solidFill>
                <a:latin typeface="Arial"/>
                <a:ea typeface="Arial"/>
                <a:cs typeface="Arial"/>
                <a:sym typeface="Arial"/>
              </a:rPr>
              <a:t>Os 4 músculos responsáveis por aduzir a prega vocal são:</a:t>
            </a:r>
            <a:endParaRPr sz="1400" b="0" i="0" u="none" strike="noStrike" cap="none" dirty="0">
              <a:solidFill>
                <a:srgbClr val="354EA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Retângulo 24">
            <a:hlinkClick r:id="rId4" action="ppaction://hlinksldjump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56" name="Google Shape;556;p13">
            <a:hlinkClick r:id="rId5" action="ppaction://hlinksldjump"/>
          </p:cNvPr>
          <p:cNvSpPr/>
          <p:nvPr/>
        </p:nvSpPr>
        <p:spPr>
          <a:xfrm>
            <a:off x="815428" y="2434714"/>
            <a:ext cx="7558920" cy="799560"/>
          </a:xfrm>
          <a:prstGeom prst="roundRect">
            <a:avLst>
              <a:gd name="adj" fmla="val 16667"/>
            </a:avLst>
          </a:prstGeom>
          <a:solidFill>
            <a:srgbClr val="EB956F"/>
          </a:solidFill>
          <a:ln w="38100" cap="flat" cmpd="sng">
            <a:solidFill>
              <a:srgbClr val="EB956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Aritenóideo</a:t>
            </a:r>
            <a:r>
              <a:rPr lang="pt-BR"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(A), </a:t>
            </a:r>
            <a:r>
              <a:rPr lang="pt-BR" sz="20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Cricoaritenóideo</a:t>
            </a:r>
            <a:r>
              <a:rPr lang="pt-BR"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posterior (CP), </a:t>
            </a:r>
            <a:r>
              <a:rPr lang="pt-BR" sz="20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Cricoaritenóideo</a:t>
            </a:r>
            <a:r>
              <a:rPr lang="pt-BR"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lateral (CAL), </a:t>
            </a:r>
            <a:r>
              <a:rPr lang="pt-BR" sz="20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Ariepiglótico</a:t>
            </a:r>
            <a:r>
              <a:rPr lang="pt-BR"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(AE)</a:t>
            </a:r>
            <a:endParaRPr sz="20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13">
            <a:hlinkClick r:id="rId5" action="ppaction://hlinksldjump"/>
          </p:cNvPr>
          <p:cNvSpPr/>
          <p:nvPr/>
        </p:nvSpPr>
        <p:spPr>
          <a:xfrm>
            <a:off x="815428" y="3754913"/>
            <a:ext cx="7558920" cy="799560"/>
          </a:xfrm>
          <a:prstGeom prst="roundRect">
            <a:avLst>
              <a:gd name="adj" fmla="val 16667"/>
            </a:avLst>
          </a:prstGeom>
          <a:solidFill>
            <a:srgbClr val="EB956F"/>
          </a:solidFill>
          <a:ln w="38100" cap="flat" cmpd="sng">
            <a:solidFill>
              <a:srgbClr val="EB956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Cricoaritenóideo</a:t>
            </a:r>
            <a:r>
              <a:rPr lang="pt-BR"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lateral (CAL), </a:t>
            </a:r>
            <a:r>
              <a:rPr lang="pt-BR" sz="20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Cricoaritenóideo</a:t>
            </a:r>
            <a:r>
              <a:rPr lang="pt-BR"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posterior (CAP), </a:t>
            </a:r>
            <a:r>
              <a:rPr lang="pt-BR" sz="20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Cricotireóideo</a:t>
            </a:r>
            <a:r>
              <a:rPr lang="pt-BR"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(CT), </a:t>
            </a:r>
            <a:r>
              <a:rPr lang="pt-BR" sz="20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Tireoepiglótico</a:t>
            </a:r>
            <a:r>
              <a:rPr lang="pt-BR"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(TE)</a:t>
            </a:r>
            <a:endParaRPr sz="20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13">
            <a:hlinkClick r:id="" action="ppaction://hlinkshowjump?jump=nextslide"/>
          </p:cNvPr>
          <p:cNvSpPr/>
          <p:nvPr/>
        </p:nvSpPr>
        <p:spPr>
          <a:xfrm>
            <a:off x="815428" y="5147904"/>
            <a:ext cx="7558920" cy="799560"/>
          </a:xfrm>
          <a:prstGeom prst="roundRect">
            <a:avLst>
              <a:gd name="adj" fmla="val 16667"/>
            </a:avLst>
          </a:prstGeom>
          <a:solidFill>
            <a:srgbClr val="EB956F"/>
          </a:solidFill>
          <a:ln w="38100" cap="flat" cmpd="sng">
            <a:solidFill>
              <a:srgbClr val="EB956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Cricoaritenóideo</a:t>
            </a:r>
            <a:r>
              <a:rPr lang="pt-BR"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lateral (CAL), </a:t>
            </a:r>
            <a:r>
              <a:rPr lang="pt-BR" sz="20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Tireoaritenóideo</a:t>
            </a:r>
            <a:r>
              <a:rPr lang="pt-BR"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(TA), Músculo vocal e </a:t>
            </a:r>
            <a:r>
              <a:rPr lang="pt-BR" sz="20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Interaritenóideo</a:t>
            </a:r>
            <a:r>
              <a:rPr lang="pt-BR"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(IA)</a:t>
            </a:r>
            <a:endParaRPr sz="20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7F0E1"/>
        </a:solidFill>
        <a:effectLst/>
      </p:bgPr>
    </p:bg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14">
            <a:hlinkClick r:id="" action="ppaction://noaction"/>
          </p:cNvPr>
          <p:cNvSpPr/>
          <p:nvPr/>
        </p:nvSpPr>
        <p:spPr>
          <a:xfrm>
            <a:off x="8107660" y="2900110"/>
            <a:ext cx="676080" cy="587768"/>
          </a:xfrm>
          <a:prstGeom prst="roundRect">
            <a:avLst>
              <a:gd name="adj" fmla="val 16667"/>
            </a:avLst>
          </a:prstGeom>
          <a:solidFill>
            <a:srgbClr val="2F5496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8" name="Google Shape;568;p14">
            <a:hlinkClick r:id="" action="ppaction://noaction"/>
          </p:cNvPr>
          <p:cNvSpPr/>
          <p:nvPr/>
        </p:nvSpPr>
        <p:spPr>
          <a:xfrm>
            <a:off x="8107660" y="4321846"/>
            <a:ext cx="676080" cy="587768"/>
          </a:xfrm>
          <a:prstGeom prst="roundRect">
            <a:avLst>
              <a:gd name="adj" fmla="val 16667"/>
            </a:avLst>
          </a:prstGeom>
          <a:solidFill>
            <a:srgbClr val="2F5496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7" name="Google Shape;567;p14">
            <a:hlinkClick r:id="" action="ppaction://noaction"/>
          </p:cNvPr>
          <p:cNvSpPr/>
          <p:nvPr/>
        </p:nvSpPr>
        <p:spPr>
          <a:xfrm>
            <a:off x="8107660" y="5568976"/>
            <a:ext cx="676080" cy="587768"/>
          </a:xfrm>
          <a:prstGeom prst="roundRect">
            <a:avLst>
              <a:gd name="adj" fmla="val 16667"/>
            </a:avLst>
          </a:prstGeom>
          <a:solidFill>
            <a:srgbClr val="2F5496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144" y="178252"/>
            <a:ext cx="2895851" cy="1188823"/>
          </a:xfrm>
          <a:prstGeom prst="rect">
            <a:avLst/>
          </a:prstGeom>
        </p:spPr>
      </p:pic>
      <p:sp>
        <p:nvSpPr>
          <p:cNvPr id="22" name="Google Shape;528;p11"/>
          <p:cNvSpPr txBox="1"/>
          <p:nvPr/>
        </p:nvSpPr>
        <p:spPr>
          <a:xfrm>
            <a:off x="815760" y="1370878"/>
            <a:ext cx="10442791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buSzPts val="2000"/>
            </a:pPr>
            <a:r>
              <a:rPr lang="pt-BR" sz="2000" dirty="0">
                <a:solidFill>
                  <a:srgbClr val="354EA2"/>
                </a:solidFill>
              </a:rPr>
              <a:t>A função  da musculatura extrínseca da laringe é manter a laringe no pescoço. Ela é composta pelos músculos </a:t>
            </a:r>
            <a:r>
              <a:rPr lang="pt-BR" sz="2000" dirty="0" err="1">
                <a:solidFill>
                  <a:srgbClr val="354EA2"/>
                </a:solidFill>
              </a:rPr>
              <a:t>Supra-hióideos</a:t>
            </a:r>
            <a:r>
              <a:rPr lang="pt-BR" sz="2000" dirty="0">
                <a:solidFill>
                  <a:srgbClr val="354EA2"/>
                </a:solidFill>
              </a:rPr>
              <a:t> e </a:t>
            </a:r>
            <a:r>
              <a:rPr lang="pt-BR" sz="2000" dirty="0" err="1">
                <a:solidFill>
                  <a:srgbClr val="354EA2"/>
                </a:solidFill>
              </a:rPr>
              <a:t>Infra-hióideos</a:t>
            </a:r>
            <a:r>
              <a:rPr lang="pt-BR" sz="2000" dirty="0">
                <a:solidFill>
                  <a:srgbClr val="354EA2"/>
                </a:solidFill>
              </a:rPr>
              <a:t>. Assinale a alternativa correta:</a:t>
            </a:r>
          </a:p>
        </p:txBody>
      </p:sp>
      <p:sp>
        <p:nvSpPr>
          <p:cNvPr id="24" name="Retângulo 23">
            <a:hlinkClick r:id="rId4" action="ppaction://hlinksldjump"/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73" name="Google Shape;573;p14">
            <a:hlinkClick r:id="rId5" action="ppaction://hlinksldjump"/>
          </p:cNvPr>
          <p:cNvSpPr/>
          <p:nvPr/>
        </p:nvSpPr>
        <p:spPr>
          <a:xfrm>
            <a:off x="815760" y="2569040"/>
            <a:ext cx="7558920" cy="799560"/>
          </a:xfrm>
          <a:prstGeom prst="roundRect">
            <a:avLst>
              <a:gd name="adj" fmla="val 16667"/>
            </a:avLst>
          </a:prstGeom>
          <a:solidFill>
            <a:srgbClr val="EB956F"/>
          </a:solidFill>
          <a:ln w="38100" cap="flat" cmpd="sng">
            <a:solidFill>
              <a:srgbClr val="EB956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 músculo Omo-</a:t>
            </a:r>
            <a:r>
              <a:rPr lang="pt-BR" sz="20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hióideo</a:t>
            </a:r>
            <a:r>
              <a:rPr lang="pt-BR"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e o Gênio-hioideo são, respectivamente, </a:t>
            </a:r>
            <a:r>
              <a:rPr lang="pt-BR" sz="20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Supra-hióideo</a:t>
            </a:r>
            <a:r>
              <a:rPr lang="pt-BR"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pt-BR" sz="20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Infra-hióideo</a:t>
            </a:r>
            <a:endParaRPr sz="20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14">
            <a:hlinkClick r:id="rId5" action="ppaction://hlinksldjump"/>
          </p:cNvPr>
          <p:cNvSpPr/>
          <p:nvPr/>
        </p:nvSpPr>
        <p:spPr>
          <a:xfrm>
            <a:off x="815760" y="3816170"/>
            <a:ext cx="7558920" cy="799560"/>
          </a:xfrm>
          <a:prstGeom prst="roundRect">
            <a:avLst>
              <a:gd name="adj" fmla="val 16667"/>
            </a:avLst>
          </a:prstGeom>
          <a:solidFill>
            <a:srgbClr val="EB956F"/>
          </a:solidFill>
          <a:ln w="38100" cap="flat" cmpd="sng">
            <a:solidFill>
              <a:srgbClr val="EB956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Os músculos </a:t>
            </a:r>
            <a:r>
              <a:rPr lang="pt-BR" sz="20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Digástrico</a:t>
            </a:r>
            <a:r>
              <a:rPr lang="pt-BR"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e o </a:t>
            </a:r>
            <a:r>
              <a:rPr lang="pt-BR" sz="20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Esternotireóideo</a:t>
            </a:r>
            <a:r>
              <a:rPr lang="pt-BR"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estão no grupo dos músculos </a:t>
            </a:r>
            <a:r>
              <a:rPr lang="pt-BR" sz="20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Infra-hióideos</a:t>
            </a:r>
            <a:r>
              <a:rPr lang="pt-BR"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que abaixam o osso </a:t>
            </a:r>
            <a:r>
              <a:rPr lang="pt-BR" sz="20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Hióide</a:t>
            </a:r>
            <a:endParaRPr sz="20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14">
            <a:hlinkClick r:id="" action="ppaction://hlinkshowjump?jump=nextslide"/>
          </p:cNvPr>
          <p:cNvSpPr/>
          <p:nvPr/>
        </p:nvSpPr>
        <p:spPr>
          <a:xfrm>
            <a:off x="815760" y="5063300"/>
            <a:ext cx="7558920" cy="799560"/>
          </a:xfrm>
          <a:prstGeom prst="roundRect">
            <a:avLst>
              <a:gd name="adj" fmla="val 16667"/>
            </a:avLst>
          </a:prstGeom>
          <a:solidFill>
            <a:srgbClr val="EB956F"/>
          </a:solidFill>
          <a:ln w="38100" cap="flat" cmpd="sng">
            <a:solidFill>
              <a:srgbClr val="EB956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 músculo Omo-</a:t>
            </a:r>
            <a:r>
              <a:rPr lang="pt-BR" sz="20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hióideo</a:t>
            </a:r>
            <a:r>
              <a:rPr lang="pt-BR"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e Esterno-</a:t>
            </a:r>
            <a:r>
              <a:rPr lang="pt-BR" sz="20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hóideo</a:t>
            </a:r>
            <a:r>
              <a:rPr lang="pt-BR"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são músculos </a:t>
            </a:r>
            <a:r>
              <a:rPr lang="pt-BR" sz="20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Infra-hióideos</a:t>
            </a:r>
            <a:r>
              <a:rPr lang="pt-BR"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responsáveis por abaixar o osso </a:t>
            </a:r>
            <a:r>
              <a:rPr lang="pt-BR" sz="20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Hióideo</a:t>
            </a:r>
            <a:endParaRPr sz="20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7F0E1"/>
        </a:solidFill>
        <a:effectLst/>
      </p:bgPr>
    </p:bg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15">
            <a:hlinkClick r:id="" action="ppaction://noaction"/>
          </p:cNvPr>
          <p:cNvSpPr/>
          <p:nvPr/>
        </p:nvSpPr>
        <p:spPr>
          <a:xfrm>
            <a:off x="8036640" y="2973617"/>
            <a:ext cx="676080" cy="587768"/>
          </a:xfrm>
          <a:prstGeom prst="roundRect">
            <a:avLst>
              <a:gd name="adj" fmla="val 16667"/>
            </a:avLst>
          </a:prstGeom>
          <a:solidFill>
            <a:srgbClr val="2F5496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5" name="Google Shape;585;p15">
            <a:hlinkClick r:id="" action="ppaction://noaction"/>
          </p:cNvPr>
          <p:cNvSpPr/>
          <p:nvPr/>
        </p:nvSpPr>
        <p:spPr>
          <a:xfrm>
            <a:off x="8104125" y="4358125"/>
            <a:ext cx="676080" cy="587768"/>
          </a:xfrm>
          <a:prstGeom prst="roundRect">
            <a:avLst>
              <a:gd name="adj" fmla="val 16667"/>
            </a:avLst>
          </a:prstGeom>
          <a:solidFill>
            <a:srgbClr val="2F5496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Google Shape;584;p15">
            <a:hlinkClick r:id="" action="ppaction://noaction"/>
          </p:cNvPr>
          <p:cNvSpPr/>
          <p:nvPr/>
        </p:nvSpPr>
        <p:spPr>
          <a:xfrm>
            <a:off x="8100035" y="5544744"/>
            <a:ext cx="676080" cy="587768"/>
          </a:xfrm>
          <a:prstGeom prst="roundRect">
            <a:avLst>
              <a:gd name="adj" fmla="val 16667"/>
            </a:avLst>
          </a:prstGeom>
          <a:solidFill>
            <a:srgbClr val="2F5496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525" y="175442"/>
            <a:ext cx="2895851" cy="1188823"/>
          </a:xfrm>
          <a:prstGeom prst="rect">
            <a:avLst/>
          </a:prstGeom>
        </p:spPr>
      </p:pic>
      <p:sp>
        <p:nvSpPr>
          <p:cNvPr id="25" name="Google Shape;528;p11"/>
          <p:cNvSpPr txBox="1"/>
          <p:nvPr/>
        </p:nvSpPr>
        <p:spPr>
          <a:xfrm>
            <a:off x="815760" y="1370878"/>
            <a:ext cx="10442791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buSzPts val="2000"/>
            </a:pPr>
            <a:r>
              <a:rPr lang="pt-BR" sz="2000" dirty="0">
                <a:solidFill>
                  <a:srgbClr val="354EA2"/>
                </a:solidFill>
              </a:rPr>
              <a:t>Os respectivos músculos, suas funções e os efeitos na voz estão corretamente relacionados na seguinte alternativa:</a:t>
            </a:r>
          </a:p>
        </p:txBody>
      </p:sp>
      <p:sp>
        <p:nvSpPr>
          <p:cNvPr id="27" name="Retângulo 26">
            <a:hlinkClick r:id="rId4" action="ppaction://hlinksldjump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90" name="Google Shape;590;p15">
            <a:hlinkClick r:id="rId5" action="ppaction://hlinksldjump"/>
          </p:cNvPr>
          <p:cNvSpPr/>
          <p:nvPr/>
        </p:nvSpPr>
        <p:spPr>
          <a:xfrm>
            <a:off x="815760" y="2552853"/>
            <a:ext cx="7558920" cy="799560"/>
          </a:xfrm>
          <a:prstGeom prst="roundRect">
            <a:avLst>
              <a:gd name="adj" fmla="val 16667"/>
            </a:avLst>
          </a:prstGeom>
          <a:solidFill>
            <a:srgbClr val="EB956F"/>
          </a:solidFill>
          <a:ln w="38100" cap="flat" cmpd="sng">
            <a:solidFill>
              <a:srgbClr val="EB956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Tireoaritenóideo</a:t>
            </a:r>
            <a:r>
              <a:rPr lang="pt-BR"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(TA): abduz e eleva a prega vocal, produz uma voz com frequências mais baixas</a:t>
            </a:r>
            <a:endParaRPr sz="20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15">
            <a:hlinkClick r:id="" action="ppaction://hlinkshowjump?jump=nextslide"/>
          </p:cNvPr>
          <p:cNvSpPr/>
          <p:nvPr/>
        </p:nvSpPr>
        <p:spPr>
          <a:xfrm>
            <a:off x="815760" y="3797413"/>
            <a:ext cx="7558920" cy="1003772"/>
          </a:xfrm>
          <a:prstGeom prst="roundRect">
            <a:avLst>
              <a:gd name="adj" fmla="val 16667"/>
            </a:avLst>
          </a:prstGeom>
          <a:solidFill>
            <a:srgbClr val="EB956F"/>
          </a:solidFill>
          <a:ln w="38100" cap="flat" cmpd="sng">
            <a:solidFill>
              <a:srgbClr val="EB956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Cricotireóideo</a:t>
            </a:r>
            <a:r>
              <a:rPr lang="pt-BR"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(CT): alonga e afila a prega vocal, quando contrai resulta na emissão de uma voz de frequências mais altas, isto é, uma voz mais </a:t>
            </a:r>
            <a:r>
              <a:rPr lang="pt-BR" sz="20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aguda</a:t>
            </a:r>
            <a:endParaRPr sz="20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15">
            <a:hlinkClick r:id="rId5" action="ppaction://hlinksldjump"/>
          </p:cNvPr>
          <p:cNvSpPr/>
          <p:nvPr/>
        </p:nvSpPr>
        <p:spPr>
          <a:xfrm>
            <a:off x="815760" y="5176690"/>
            <a:ext cx="7558920" cy="799560"/>
          </a:xfrm>
          <a:prstGeom prst="roundRect">
            <a:avLst>
              <a:gd name="adj" fmla="val 16667"/>
            </a:avLst>
          </a:prstGeom>
          <a:solidFill>
            <a:srgbClr val="EB956F"/>
          </a:solidFill>
          <a:ln w="38100" cap="flat" cmpd="sng">
            <a:solidFill>
              <a:srgbClr val="EB956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Aritenóideo</a:t>
            </a:r>
            <a:r>
              <a:rPr lang="pt-BR"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(A): abduz a prega vocal, auxilia na produção correta dos sons surdos</a:t>
            </a:r>
            <a:endParaRPr sz="20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2F5496"/>
        </a:solidFill>
        <a:effectLst/>
      </p:bgPr>
    </p:bg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0928" y="885127"/>
            <a:ext cx="9230144" cy="4291956"/>
          </a:xfrm>
          <a:prstGeom prst="rect">
            <a:avLst/>
          </a:prstGeom>
        </p:spPr>
      </p:pic>
      <p:sp>
        <p:nvSpPr>
          <p:cNvPr id="10" name="Retângulo 9">
            <a:hlinkClick r:id="rId3" action="ppaction://hlinksldjump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Google Shape;506;p10">
            <a:hlinkClick r:id="" action="ppaction://hlinkshowjump?jump=firstslide"/>
          </p:cNvPr>
          <p:cNvSpPr/>
          <p:nvPr/>
        </p:nvSpPr>
        <p:spPr>
          <a:xfrm>
            <a:off x="3329186" y="4857558"/>
            <a:ext cx="2462395" cy="398655"/>
          </a:xfrm>
          <a:prstGeom prst="rect">
            <a:avLst/>
          </a:prstGeom>
          <a:solidFill>
            <a:srgbClr val="EB956F"/>
          </a:solidFill>
          <a:ln w="127000" cap="rnd" cmpd="sng">
            <a:solidFill>
              <a:srgbClr val="EB95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1" dirty="0" smtClean="0">
                <a:solidFill>
                  <a:schemeClr val="bg1"/>
                </a:solidFill>
              </a:rPr>
              <a:t>Jogar novamente</a:t>
            </a:r>
            <a:endParaRPr sz="2000" b="1" i="0" u="none" strike="noStrike" cap="none" dirty="0">
              <a:solidFill>
                <a:schemeClr val="bg1"/>
              </a:solidFill>
              <a:sym typeface="Arial"/>
            </a:endParaRPr>
          </a:p>
        </p:txBody>
      </p:sp>
      <p:sp>
        <p:nvSpPr>
          <p:cNvPr id="8" name="Google Shape;506;p10">
            <a:hlinkClick r:id="" action="ppaction://hlinkshowjump?jump=nextslide"/>
          </p:cNvPr>
          <p:cNvSpPr/>
          <p:nvPr/>
        </p:nvSpPr>
        <p:spPr>
          <a:xfrm>
            <a:off x="6234311" y="4857557"/>
            <a:ext cx="2462395" cy="398655"/>
          </a:xfrm>
          <a:prstGeom prst="rect">
            <a:avLst/>
          </a:prstGeom>
          <a:solidFill>
            <a:srgbClr val="EB956F"/>
          </a:solidFill>
          <a:ln w="127000" cap="rnd" cmpd="sng">
            <a:solidFill>
              <a:srgbClr val="EB95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1" dirty="0" smtClean="0">
                <a:solidFill>
                  <a:schemeClr val="bg1"/>
                </a:solidFill>
              </a:rPr>
              <a:t>Créditos</a:t>
            </a:r>
            <a:endParaRPr sz="2000" b="1" i="0" u="none" strike="noStrike" cap="none" dirty="0">
              <a:solidFill>
                <a:schemeClr val="bg1"/>
              </a:solidFill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7F0E1"/>
            </a:gs>
            <a:gs pos="100000">
              <a:srgbClr val="F7F0E1"/>
            </a:gs>
          </a:gsLst>
          <a:lin ang="5400000" scaled="0"/>
        </a:gradFill>
        <a:effectLst/>
      </p:bgPr>
    </p:bg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63" b="40076"/>
          <a:stretch/>
        </p:blipFill>
        <p:spPr>
          <a:xfrm rot="11603489">
            <a:off x="6909734" y="239369"/>
            <a:ext cx="5977250" cy="4588284"/>
          </a:xfrm>
          <a:prstGeom prst="rect">
            <a:avLst/>
          </a:prstGeom>
        </p:spPr>
      </p:pic>
      <p:sp>
        <p:nvSpPr>
          <p:cNvPr id="611" name="Google Shape;611;p17">
            <a:hlinkClick r:id="rId4" action="ppaction://hlinksldjump"/>
          </p:cNvPr>
          <p:cNvSpPr/>
          <p:nvPr/>
        </p:nvSpPr>
        <p:spPr>
          <a:xfrm>
            <a:off x="469550" y="1799125"/>
            <a:ext cx="6481800" cy="9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 dirty="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Desenvolvimento: </a:t>
            </a:r>
            <a:r>
              <a:rPr lang="pt-BR" sz="1400" b="0" i="0" u="none" strike="noStrike" cap="none" dirty="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Ana Letícia Ávila, Isabelle Oliveira, Julie Anne Passos, Larissa Alves, Tatiana Alves; Laís de Fátima Oliveira Silva, Lilian </a:t>
            </a:r>
            <a:r>
              <a:rPr lang="pt-BR" sz="1400" b="0" i="0" u="none" strike="noStrike" cap="none" dirty="0" err="1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Tonete</a:t>
            </a:r>
            <a:r>
              <a:rPr lang="pt-BR" sz="1400" b="0" i="0" u="none" strike="noStrike" cap="none" dirty="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 Guimarães, Maria Vitória das Graças Freitas </a:t>
            </a:r>
            <a:r>
              <a:rPr lang="pt-BR" sz="1400" b="0" i="0" u="none" strike="noStrike" cap="none" dirty="0" err="1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Belino</a:t>
            </a:r>
            <a:r>
              <a:rPr lang="pt-BR" sz="1400" b="0" i="0" u="none" strike="noStrike" cap="none" dirty="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, Selena Ester de Oliveira Teixeira, </a:t>
            </a:r>
            <a:r>
              <a:rPr lang="pt-BR" sz="1400" b="0" i="0" u="none" strike="noStrike" cap="none" dirty="0" err="1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Thamys</a:t>
            </a:r>
            <a:r>
              <a:rPr lang="pt-BR" sz="1400" b="0" i="0" u="none" strike="noStrike" cap="none" dirty="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 Paula Souza Brito e William </a:t>
            </a:r>
            <a:r>
              <a:rPr lang="pt-BR" sz="1400" b="0" i="0" u="none" strike="noStrike" cap="none" dirty="0" err="1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Hote</a:t>
            </a:r>
            <a:r>
              <a:rPr lang="pt-BR" sz="1400" b="0" i="0" u="none" strike="noStrike" cap="none" dirty="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b="0" i="0" u="none" strike="noStrike" cap="none" dirty="0" err="1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Scanferla</a:t>
            </a:r>
            <a:endParaRPr sz="1400" b="0" i="0" u="none" strike="noStrike" cap="none" dirty="0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4" name="Google Shape;614;p17">
            <a:hlinkClick r:id="rId4" action="ppaction://hlinksldjump"/>
          </p:cNvPr>
          <p:cNvSpPr/>
          <p:nvPr/>
        </p:nvSpPr>
        <p:spPr>
          <a:xfrm>
            <a:off x="469555" y="4360050"/>
            <a:ext cx="5694300" cy="3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 dirty="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Coordenação: </a:t>
            </a:r>
            <a:r>
              <a:rPr lang="pt-BR" sz="1400" b="0" i="0" u="none" strike="noStrike" cap="none" dirty="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Profa. Letícia Caldas Teixeira</a:t>
            </a:r>
            <a:endParaRPr sz="1400" b="0" i="0" u="none" strike="noStrike" cap="none" dirty="0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8" name="Google Shape;618;p17">
            <a:hlinkClick r:id="rId4" action="ppaction://hlinksldjump"/>
          </p:cNvPr>
          <p:cNvSpPr/>
          <p:nvPr/>
        </p:nvSpPr>
        <p:spPr>
          <a:xfrm>
            <a:off x="5585155" y="5866488"/>
            <a:ext cx="806120" cy="3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1" i="0" u="none" strike="noStrike" cap="none" dirty="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2025</a:t>
            </a:r>
            <a:endParaRPr sz="2000" b="0" i="0" u="none" strike="noStrike" cap="none" dirty="0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" name="Conector reto 3"/>
          <p:cNvCxnSpPr/>
          <p:nvPr/>
        </p:nvCxnSpPr>
        <p:spPr>
          <a:xfrm>
            <a:off x="0" y="967912"/>
            <a:ext cx="2743200" cy="0"/>
          </a:xfrm>
          <a:prstGeom prst="line">
            <a:avLst/>
          </a:prstGeom>
          <a:ln w="76200">
            <a:solidFill>
              <a:srgbClr val="2F54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>
            <a:hlinkClick r:id="rId4" action="ppaction://hlinksldjump"/>
          </p:cNvPr>
          <p:cNvSpPr/>
          <p:nvPr/>
        </p:nvSpPr>
        <p:spPr>
          <a:xfrm>
            <a:off x="0" y="-1400548"/>
            <a:ext cx="12192000" cy="82585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10" name="Google Shape;610;p17"/>
          <p:cNvSpPr/>
          <p:nvPr/>
        </p:nvSpPr>
        <p:spPr>
          <a:xfrm>
            <a:off x="2058377" y="595612"/>
            <a:ext cx="3972600" cy="7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 dirty="0">
              <a:solidFill>
                <a:srgbClr val="2F5496"/>
              </a:solidFill>
              <a:latin typeface="Arial" panose="020B0604020202020204" pitchFamily="34" charset="0"/>
              <a:ea typeface="Montserrat Black"/>
              <a:cs typeface="Arial" panose="020B0604020202020204" pitchFamily="34" charset="0"/>
              <a:sym typeface="Montserrat Black"/>
            </a:endParaRPr>
          </a:p>
        </p:txBody>
      </p:sp>
      <p:sp>
        <p:nvSpPr>
          <p:cNvPr id="615" name="Google Shape;615;p17"/>
          <p:cNvSpPr/>
          <p:nvPr/>
        </p:nvSpPr>
        <p:spPr>
          <a:xfrm>
            <a:off x="469548" y="2633713"/>
            <a:ext cx="6129300" cy="14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506;p10">
            <a:hlinkClick r:id="" action="ppaction://hlinkshowjump?jump=firstslide"/>
          </p:cNvPr>
          <p:cNvSpPr/>
          <p:nvPr/>
        </p:nvSpPr>
        <p:spPr>
          <a:xfrm>
            <a:off x="8886825" y="5866533"/>
            <a:ext cx="2462395" cy="398655"/>
          </a:xfrm>
          <a:prstGeom prst="rect">
            <a:avLst/>
          </a:prstGeom>
          <a:solidFill>
            <a:srgbClr val="EB956F"/>
          </a:solidFill>
          <a:ln w="127000" cap="rnd" cmpd="sng">
            <a:solidFill>
              <a:srgbClr val="EB95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1" dirty="0" smtClean="0">
                <a:solidFill>
                  <a:srgbClr val="1F3864"/>
                </a:solidFill>
              </a:rPr>
              <a:t>Jogar novamente</a:t>
            </a:r>
            <a:endParaRPr sz="2000" b="1" i="0" u="none" strike="noStrike" cap="none" dirty="0">
              <a:solidFill>
                <a:srgbClr val="000000"/>
              </a:solidFill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54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6087" y="1228778"/>
            <a:ext cx="8108383" cy="3243353"/>
          </a:xfrm>
          <a:prstGeom prst="rect">
            <a:avLst/>
          </a:prstGeom>
        </p:spPr>
      </p:pic>
      <p:sp>
        <p:nvSpPr>
          <p:cNvPr id="4" name="Retângulo 3">
            <a:hlinkClick r:id="rId2" action="ppaction://hlinksldjump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Google Shape;506;p10">
            <a:hlinkClick r:id="rId4" action="ppaction://hlinksldjump"/>
          </p:cNvPr>
          <p:cNvSpPr/>
          <p:nvPr/>
        </p:nvSpPr>
        <p:spPr>
          <a:xfrm>
            <a:off x="4172125" y="4594423"/>
            <a:ext cx="3771549" cy="552544"/>
          </a:xfrm>
          <a:prstGeom prst="rect">
            <a:avLst/>
          </a:prstGeom>
          <a:solidFill>
            <a:srgbClr val="EB956F"/>
          </a:solidFill>
          <a:ln w="127000" cap="rnd" cmpd="sng">
            <a:solidFill>
              <a:srgbClr val="EB95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3000" b="1" dirty="0" smtClean="0">
                <a:solidFill>
                  <a:schemeClr val="bg1"/>
                </a:solidFill>
              </a:rPr>
              <a:t>Tente novamente</a:t>
            </a:r>
            <a:endParaRPr sz="3000" b="1" i="0" u="none" strike="noStrike" cap="none" dirty="0">
              <a:solidFill>
                <a:schemeClr val="bg1"/>
              </a:solidFill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54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6087" y="1228778"/>
            <a:ext cx="8108383" cy="3243353"/>
          </a:xfrm>
          <a:prstGeom prst="rect">
            <a:avLst/>
          </a:prstGeom>
        </p:spPr>
      </p:pic>
      <p:sp>
        <p:nvSpPr>
          <p:cNvPr id="4" name="Retângulo 3">
            <a:hlinkClick r:id="rId2" action="ppaction://hlinksldjump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Google Shape;506;p10">
            <a:hlinkClick r:id="rId4" action="ppaction://hlinksldjump"/>
          </p:cNvPr>
          <p:cNvSpPr/>
          <p:nvPr/>
        </p:nvSpPr>
        <p:spPr>
          <a:xfrm>
            <a:off x="4172125" y="4594423"/>
            <a:ext cx="3771549" cy="552544"/>
          </a:xfrm>
          <a:prstGeom prst="rect">
            <a:avLst/>
          </a:prstGeom>
          <a:solidFill>
            <a:srgbClr val="EB956F"/>
          </a:solidFill>
          <a:ln w="127000" cap="rnd" cmpd="sng">
            <a:solidFill>
              <a:srgbClr val="EB95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3000" b="1" dirty="0" smtClean="0">
                <a:solidFill>
                  <a:schemeClr val="bg1"/>
                </a:solidFill>
              </a:rPr>
              <a:t>Tente novamente</a:t>
            </a:r>
            <a:endParaRPr sz="3000" b="1" i="0" u="none" strike="noStrike" cap="none" dirty="0">
              <a:solidFill>
                <a:schemeClr val="bg1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108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54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6087" y="1228778"/>
            <a:ext cx="8108383" cy="3243353"/>
          </a:xfrm>
          <a:prstGeom prst="rect">
            <a:avLst/>
          </a:prstGeom>
        </p:spPr>
      </p:pic>
      <p:sp>
        <p:nvSpPr>
          <p:cNvPr id="4" name="Retângulo 3">
            <a:hlinkClick r:id="rId2" action="ppaction://hlinksldjump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Google Shape;506;p10">
            <a:hlinkClick r:id="rId4" action="ppaction://hlinksldjump"/>
          </p:cNvPr>
          <p:cNvSpPr/>
          <p:nvPr/>
        </p:nvSpPr>
        <p:spPr>
          <a:xfrm>
            <a:off x="4172125" y="4594423"/>
            <a:ext cx="3771549" cy="552544"/>
          </a:xfrm>
          <a:prstGeom prst="rect">
            <a:avLst/>
          </a:prstGeom>
          <a:solidFill>
            <a:srgbClr val="EB956F"/>
          </a:solidFill>
          <a:ln w="127000" cap="rnd" cmpd="sng">
            <a:solidFill>
              <a:srgbClr val="EB95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3000" b="1" dirty="0" smtClean="0">
                <a:solidFill>
                  <a:schemeClr val="bg1"/>
                </a:solidFill>
              </a:rPr>
              <a:t>Tente novamente</a:t>
            </a:r>
            <a:endParaRPr sz="3000" b="1" i="0" u="none" strike="noStrike" cap="none" dirty="0">
              <a:solidFill>
                <a:schemeClr val="bg1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501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54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6087" y="1228778"/>
            <a:ext cx="8108383" cy="3243353"/>
          </a:xfrm>
          <a:prstGeom prst="rect">
            <a:avLst/>
          </a:prstGeom>
        </p:spPr>
      </p:pic>
      <p:sp>
        <p:nvSpPr>
          <p:cNvPr id="4" name="Retângulo 3">
            <a:hlinkClick r:id="rId2" action="ppaction://hlinksldjump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Google Shape;506;p10">
            <a:hlinkClick r:id="rId4" action="ppaction://hlinksldjump"/>
          </p:cNvPr>
          <p:cNvSpPr/>
          <p:nvPr/>
        </p:nvSpPr>
        <p:spPr>
          <a:xfrm>
            <a:off x="4172125" y="4594423"/>
            <a:ext cx="3771549" cy="552544"/>
          </a:xfrm>
          <a:prstGeom prst="rect">
            <a:avLst/>
          </a:prstGeom>
          <a:solidFill>
            <a:srgbClr val="EB956F"/>
          </a:solidFill>
          <a:ln w="127000" cap="rnd" cmpd="sng">
            <a:solidFill>
              <a:srgbClr val="EB95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3000" b="1" dirty="0" smtClean="0">
                <a:solidFill>
                  <a:schemeClr val="bg1"/>
                </a:solidFill>
              </a:rPr>
              <a:t>Tente novamente</a:t>
            </a:r>
            <a:endParaRPr sz="3000" b="1" i="0" u="none" strike="noStrike" cap="none" dirty="0">
              <a:solidFill>
                <a:schemeClr val="bg1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331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7F0E1"/>
            </a:gs>
            <a:gs pos="100000">
              <a:srgbClr val="F7F0E1"/>
            </a:gs>
          </a:gsLst>
          <a:lin ang="5400000" scaled="0"/>
        </a:grad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1326" y="1518006"/>
            <a:ext cx="11370025" cy="265199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63" b="40076"/>
          <a:stretch/>
        </p:blipFill>
        <p:spPr>
          <a:xfrm rot="11603489">
            <a:off x="7339858" y="203508"/>
            <a:ext cx="5353612" cy="4109564"/>
          </a:xfrm>
          <a:prstGeom prst="rect">
            <a:avLst/>
          </a:prstGeom>
        </p:spPr>
      </p:pic>
      <p:sp>
        <p:nvSpPr>
          <p:cNvPr id="2" name="Retângulo 1">
            <a:hlinkClick r:id="rId3" action="ppaction://hlinksldjump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Google Shape;506;p10">
            <a:hlinkClick r:id="" action="ppaction://hlinkshowjump?jump=nextslide"/>
          </p:cNvPr>
          <p:cNvSpPr/>
          <p:nvPr/>
        </p:nvSpPr>
        <p:spPr>
          <a:xfrm>
            <a:off x="1158902" y="4478506"/>
            <a:ext cx="1847850" cy="398655"/>
          </a:xfrm>
          <a:prstGeom prst="rect">
            <a:avLst/>
          </a:prstGeom>
          <a:solidFill>
            <a:srgbClr val="EB956F"/>
          </a:solidFill>
          <a:ln w="127000" cap="rnd" cmpd="sng">
            <a:solidFill>
              <a:srgbClr val="EB95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1" dirty="0" smtClean="0">
                <a:solidFill>
                  <a:srgbClr val="1F3864"/>
                </a:solidFill>
              </a:rPr>
              <a:t>Começar</a:t>
            </a:r>
            <a:endParaRPr sz="2000" b="1" i="0" u="none" strike="noStrike" cap="none" dirty="0">
              <a:solidFill>
                <a:srgbClr val="000000"/>
              </a:solidFill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54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6087" y="1228778"/>
            <a:ext cx="8108383" cy="3243353"/>
          </a:xfrm>
          <a:prstGeom prst="rect">
            <a:avLst/>
          </a:prstGeom>
        </p:spPr>
      </p:pic>
      <p:sp>
        <p:nvSpPr>
          <p:cNvPr id="4" name="Retângulo 3">
            <a:hlinkClick r:id="rId2" action="ppaction://hlinksldjump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Google Shape;506;p10">
            <a:hlinkClick r:id="rId4" action="ppaction://hlinksldjump"/>
          </p:cNvPr>
          <p:cNvSpPr/>
          <p:nvPr/>
        </p:nvSpPr>
        <p:spPr>
          <a:xfrm>
            <a:off x="4172125" y="4594423"/>
            <a:ext cx="3771549" cy="552544"/>
          </a:xfrm>
          <a:prstGeom prst="rect">
            <a:avLst/>
          </a:prstGeom>
          <a:solidFill>
            <a:srgbClr val="EB956F"/>
          </a:solidFill>
          <a:ln w="127000" cap="rnd" cmpd="sng">
            <a:solidFill>
              <a:srgbClr val="EB95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3000" b="1" dirty="0" smtClean="0">
                <a:solidFill>
                  <a:schemeClr val="bg1"/>
                </a:solidFill>
              </a:rPr>
              <a:t>Tente novamente</a:t>
            </a:r>
            <a:endParaRPr sz="3000" b="1" i="0" u="none" strike="noStrike" cap="none" dirty="0">
              <a:solidFill>
                <a:schemeClr val="bg1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858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90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/>
          <a:srcRect t="66483"/>
          <a:stretch/>
        </p:blipFill>
        <p:spPr>
          <a:xfrm>
            <a:off x="1996087" y="3385038"/>
            <a:ext cx="8108383" cy="1087093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0447" y="1232922"/>
            <a:ext cx="1999661" cy="2139881"/>
          </a:xfrm>
          <a:prstGeom prst="rect">
            <a:avLst/>
          </a:prstGeom>
        </p:spPr>
      </p:pic>
      <p:sp>
        <p:nvSpPr>
          <p:cNvPr id="6" name="Retângulo 5">
            <a:hlinkClick r:id="rId5" action="ppaction://hlinksldjump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Google Shape;506;p10">
            <a:hlinkClick r:id="rId6" action="ppaction://hlinksldjump"/>
          </p:cNvPr>
          <p:cNvSpPr/>
          <p:nvPr/>
        </p:nvSpPr>
        <p:spPr>
          <a:xfrm>
            <a:off x="4172125" y="4594423"/>
            <a:ext cx="3771549" cy="552544"/>
          </a:xfrm>
          <a:prstGeom prst="rect">
            <a:avLst/>
          </a:prstGeom>
          <a:solidFill>
            <a:srgbClr val="2F5496"/>
          </a:solidFill>
          <a:ln w="127000" cap="rnd" cmpd="sng">
            <a:solidFill>
              <a:srgbClr val="2F549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3000" b="1" dirty="0" smtClean="0">
                <a:solidFill>
                  <a:schemeClr val="bg1"/>
                </a:solidFill>
              </a:rPr>
              <a:t>Tente novamente</a:t>
            </a:r>
            <a:endParaRPr sz="3000" b="1" i="0" u="none" strike="noStrike" cap="none" dirty="0">
              <a:solidFill>
                <a:schemeClr val="bg1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580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90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/>
          <a:srcRect t="66483"/>
          <a:stretch/>
        </p:blipFill>
        <p:spPr>
          <a:xfrm>
            <a:off x="1996087" y="3385038"/>
            <a:ext cx="8108383" cy="1087093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0447" y="1232922"/>
            <a:ext cx="1999661" cy="2139881"/>
          </a:xfrm>
          <a:prstGeom prst="rect">
            <a:avLst/>
          </a:prstGeom>
        </p:spPr>
      </p:pic>
      <p:sp>
        <p:nvSpPr>
          <p:cNvPr id="6" name="Retângulo 5">
            <a:hlinkClick r:id="rId5" action="ppaction://hlinksldjump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Google Shape;506;p10">
            <a:hlinkClick r:id="rId6" action="ppaction://hlinksldjump"/>
          </p:cNvPr>
          <p:cNvSpPr/>
          <p:nvPr/>
        </p:nvSpPr>
        <p:spPr>
          <a:xfrm>
            <a:off x="4172125" y="4594423"/>
            <a:ext cx="3771549" cy="552544"/>
          </a:xfrm>
          <a:prstGeom prst="rect">
            <a:avLst/>
          </a:prstGeom>
          <a:solidFill>
            <a:srgbClr val="2F5496"/>
          </a:solidFill>
          <a:ln w="127000" cap="rnd" cmpd="sng">
            <a:solidFill>
              <a:srgbClr val="2F549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3000" b="1" dirty="0" smtClean="0">
                <a:solidFill>
                  <a:schemeClr val="bg1"/>
                </a:solidFill>
              </a:rPr>
              <a:t>Tente novamente</a:t>
            </a:r>
            <a:endParaRPr sz="3000" b="1" i="0" u="none" strike="noStrike" cap="none" dirty="0">
              <a:solidFill>
                <a:schemeClr val="bg1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075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90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/>
          <a:srcRect t="66483"/>
          <a:stretch/>
        </p:blipFill>
        <p:spPr>
          <a:xfrm>
            <a:off x="1996087" y="3385038"/>
            <a:ext cx="8108383" cy="1087093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0447" y="1232922"/>
            <a:ext cx="1999661" cy="2139881"/>
          </a:xfrm>
          <a:prstGeom prst="rect">
            <a:avLst/>
          </a:prstGeom>
        </p:spPr>
      </p:pic>
      <p:sp>
        <p:nvSpPr>
          <p:cNvPr id="6" name="Retângulo 5">
            <a:hlinkClick r:id="rId5" action="ppaction://hlinksldjump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Google Shape;506;p10">
            <a:hlinkClick r:id="rId6" action="ppaction://hlinksldjump"/>
          </p:cNvPr>
          <p:cNvSpPr/>
          <p:nvPr/>
        </p:nvSpPr>
        <p:spPr>
          <a:xfrm>
            <a:off x="4172125" y="4594423"/>
            <a:ext cx="3771549" cy="552544"/>
          </a:xfrm>
          <a:prstGeom prst="rect">
            <a:avLst/>
          </a:prstGeom>
          <a:solidFill>
            <a:srgbClr val="2F5496"/>
          </a:solidFill>
          <a:ln w="127000" cap="rnd" cmpd="sng">
            <a:solidFill>
              <a:srgbClr val="2F549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3000" b="1" dirty="0" smtClean="0">
                <a:solidFill>
                  <a:schemeClr val="bg1"/>
                </a:solidFill>
              </a:rPr>
              <a:t>Tente novamente</a:t>
            </a:r>
            <a:endParaRPr sz="3000" b="1" i="0" u="none" strike="noStrike" cap="none" dirty="0">
              <a:solidFill>
                <a:schemeClr val="bg1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08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90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/>
          <a:srcRect t="66483"/>
          <a:stretch/>
        </p:blipFill>
        <p:spPr>
          <a:xfrm>
            <a:off x="1996087" y="3385038"/>
            <a:ext cx="8108383" cy="1087093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0447" y="1232922"/>
            <a:ext cx="1999661" cy="2139881"/>
          </a:xfrm>
          <a:prstGeom prst="rect">
            <a:avLst/>
          </a:prstGeom>
        </p:spPr>
      </p:pic>
      <p:sp>
        <p:nvSpPr>
          <p:cNvPr id="6" name="Retângulo 5">
            <a:hlinkClick r:id="rId5" action="ppaction://hlinksldjump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Google Shape;506;p10">
            <a:hlinkClick r:id="rId6" action="ppaction://hlinksldjump"/>
          </p:cNvPr>
          <p:cNvSpPr/>
          <p:nvPr/>
        </p:nvSpPr>
        <p:spPr>
          <a:xfrm>
            <a:off x="4172125" y="4594423"/>
            <a:ext cx="3771549" cy="552544"/>
          </a:xfrm>
          <a:prstGeom prst="rect">
            <a:avLst/>
          </a:prstGeom>
          <a:solidFill>
            <a:srgbClr val="2F5496"/>
          </a:solidFill>
          <a:ln w="127000" cap="rnd" cmpd="sng">
            <a:solidFill>
              <a:srgbClr val="2F549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3000" b="1" dirty="0" smtClean="0">
                <a:solidFill>
                  <a:schemeClr val="bg1"/>
                </a:solidFill>
              </a:rPr>
              <a:t>Tente novamente</a:t>
            </a:r>
            <a:endParaRPr sz="3000" b="1" i="0" u="none" strike="noStrike" cap="none" dirty="0">
              <a:solidFill>
                <a:schemeClr val="bg1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56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90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/>
          <a:srcRect t="66483"/>
          <a:stretch/>
        </p:blipFill>
        <p:spPr>
          <a:xfrm>
            <a:off x="1996087" y="3385038"/>
            <a:ext cx="8108383" cy="1087093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0447" y="1232922"/>
            <a:ext cx="1999661" cy="2139881"/>
          </a:xfrm>
          <a:prstGeom prst="rect">
            <a:avLst/>
          </a:prstGeom>
        </p:spPr>
      </p:pic>
      <p:sp>
        <p:nvSpPr>
          <p:cNvPr id="6" name="Retângulo 5">
            <a:hlinkClick r:id="rId5" action="ppaction://hlinksldjump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Google Shape;506;p10">
            <a:hlinkClick r:id="rId6" action="ppaction://hlinksldjump"/>
          </p:cNvPr>
          <p:cNvSpPr/>
          <p:nvPr/>
        </p:nvSpPr>
        <p:spPr>
          <a:xfrm>
            <a:off x="4172125" y="4594423"/>
            <a:ext cx="3771549" cy="552544"/>
          </a:xfrm>
          <a:prstGeom prst="rect">
            <a:avLst/>
          </a:prstGeom>
          <a:solidFill>
            <a:srgbClr val="2F5496"/>
          </a:solidFill>
          <a:ln w="127000" cap="rnd" cmpd="sng">
            <a:solidFill>
              <a:srgbClr val="2F549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3000" b="1" dirty="0" smtClean="0">
                <a:solidFill>
                  <a:schemeClr val="bg1"/>
                </a:solidFill>
              </a:rPr>
              <a:t>Tente novamente</a:t>
            </a:r>
            <a:endParaRPr sz="3000" b="1" i="0" u="none" strike="noStrike" cap="none" dirty="0">
              <a:solidFill>
                <a:schemeClr val="bg1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142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7F0E1"/>
        </a:solidFill>
        <a:effectLst/>
      </p:bgPr>
    </p:bg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5">
            <a:hlinkClick r:id="rId3" action="ppaction://hlinksldjump"/>
          </p:cNvPr>
          <p:cNvSpPr txBox="1"/>
          <p:nvPr/>
        </p:nvSpPr>
        <p:spPr>
          <a:xfrm>
            <a:off x="3277799" y="262788"/>
            <a:ext cx="855860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8862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 dirty="0">
                <a:solidFill>
                  <a:srgbClr val="354EA2"/>
                </a:solidFill>
                <a:latin typeface="Arial"/>
                <a:ea typeface="Arial"/>
                <a:cs typeface="Arial"/>
                <a:sym typeface="Arial"/>
              </a:rPr>
              <a:t>Responsável por aproximar e aduzir as cartilagens </a:t>
            </a:r>
            <a:r>
              <a:rPr lang="pt-BR" sz="1800" b="0" i="0" u="none" strike="noStrike" cap="none" dirty="0" err="1">
                <a:solidFill>
                  <a:srgbClr val="354EA2"/>
                </a:solidFill>
                <a:latin typeface="Arial"/>
                <a:ea typeface="Arial"/>
                <a:cs typeface="Arial"/>
                <a:sym typeface="Arial"/>
              </a:rPr>
              <a:t>aritenóides</a:t>
            </a:r>
            <a:r>
              <a:rPr lang="pt-BR" sz="1800" b="0" i="0" u="none" strike="noStrike" cap="none" dirty="0">
                <a:solidFill>
                  <a:srgbClr val="354EA2"/>
                </a:solidFill>
                <a:latin typeface="Arial"/>
                <a:ea typeface="Arial"/>
                <a:cs typeface="Arial"/>
                <a:sym typeface="Arial"/>
              </a:rPr>
              <a:t>, promovendo compressão medial e fechamento da glote posterior, este é o único músculo ímpar e adutor da laringe</a:t>
            </a:r>
            <a:endParaRPr sz="1800" b="0" i="0" u="none" strike="noStrike" cap="none" dirty="0">
              <a:solidFill>
                <a:srgbClr val="354EA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" name="Imagem 3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175" y="-63283"/>
            <a:ext cx="2895851" cy="1188823"/>
          </a:xfrm>
          <a:prstGeom prst="rect">
            <a:avLst/>
          </a:prstGeom>
        </p:spPr>
      </p:pic>
      <p:sp>
        <p:nvSpPr>
          <p:cNvPr id="38" name="Retângulo 37">
            <a:hlinkClick r:id="rId3" action="ppaction://hlinksldjump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9" name="Imagem 3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6556" y="1254600"/>
            <a:ext cx="2426418" cy="2712955"/>
          </a:xfrm>
          <a:prstGeom prst="rect">
            <a:avLst/>
          </a:prstGeom>
        </p:spPr>
      </p:pic>
      <p:pic>
        <p:nvPicPr>
          <p:cNvPr id="40" name="Imagem 39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63736" y="1254599"/>
            <a:ext cx="2426418" cy="2712955"/>
          </a:xfrm>
          <a:prstGeom prst="rect">
            <a:avLst/>
          </a:prstGeom>
        </p:spPr>
      </p:pic>
      <p:pic>
        <p:nvPicPr>
          <p:cNvPr id="41" name="Imagem 40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24496" y="1242406"/>
            <a:ext cx="2426418" cy="2725148"/>
          </a:xfrm>
          <a:prstGeom prst="rect">
            <a:avLst/>
          </a:prstGeom>
        </p:spPr>
      </p:pic>
      <p:pic>
        <p:nvPicPr>
          <p:cNvPr id="42" name="Imagem 4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26556" y="4128370"/>
            <a:ext cx="2444708" cy="2712955"/>
          </a:xfrm>
          <a:prstGeom prst="rect">
            <a:avLst/>
          </a:prstGeom>
        </p:spPr>
      </p:pic>
      <p:pic>
        <p:nvPicPr>
          <p:cNvPr id="43" name="Imagem 4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42669" y="4122273"/>
            <a:ext cx="2450804" cy="2719052"/>
          </a:xfrm>
          <a:prstGeom prst="rect">
            <a:avLst/>
          </a:prstGeom>
        </p:spPr>
      </p:pic>
      <p:pic>
        <p:nvPicPr>
          <p:cNvPr id="44" name="Imagem 4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19124" y="4128370"/>
            <a:ext cx="2426418" cy="2712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7F0E1"/>
        </a:solidFill>
        <a:effectLst/>
      </p:bgPr>
    </p:bg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12;p5">
            <a:hlinkClick r:id="rId3" action="ppaction://hlinksldjump"/>
          </p:cNvPr>
          <p:cNvSpPr txBox="1"/>
          <p:nvPr/>
        </p:nvSpPr>
        <p:spPr>
          <a:xfrm>
            <a:off x="3277799" y="262788"/>
            <a:ext cx="855860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88620" lvl="1">
              <a:buSzPts val="1800"/>
            </a:pPr>
            <a:r>
              <a:rPr lang="pt-BR" sz="1800" dirty="0">
                <a:solidFill>
                  <a:srgbClr val="354EA2"/>
                </a:solidFill>
              </a:rPr>
              <a:t>Aduz, abaixa e alonga a prega vocal, afilando sua borda livre. Auxilia a </a:t>
            </a:r>
            <a:r>
              <a:rPr lang="pt-BR" sz="1800" dirty="0" err="1">
                <a:solidFill>
                  <a:srgbClr val="354EA2"/>
                </a:solidFill>
              </a:rPr>
              <a:t>coaptação</a:t>
            </a:r>
            <a:r>
              <a:rPr lang="pt-BR" sz="1800" dirty="0">
                <a:solidFill>
                  <a:srgbClr val="354EA2"/>
                </a:solidFill>
              </a:rPr>
              <a:t> glótica necessária para a fonação. É responsável pelo fechamento da glote anterior. Músculo par e adutor.</a:t>
            </a:r>
          </a:p>
        </p:txBody>
      </p:sp>
      <p:pic>
        <p:nvPicPr>
          <p:cNvPr id="40" name="Imagem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386" y="-63283"/>
            <a:ext cx="2895851" cy="1188823"/>
          </a:xfrm>
          <a:prstGeom prst="rect">
            <a:avLst/>
          </a:prstGeom>
        </p:spPr>
      </p:pic>
      <p:sp>
        <p:nvSpPr>
          <p:cNvPr id="37" name="Retângulo 36">
            <a:hlinkClick r:id="rId5" action="ppaction://hlinksldjump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1" name="Imagem 70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26556" y="1254600"/>
            <a:ext cx="2426418" cy="2712955"/>
          </a:xfrm>
          <a:prstGeom prst="rect">
            <a:avLst/>
          </a:prstGeom>
        </p:spPr>
      </p:pic>
      <p:pic>
        <p:nvPicPr>
          <p:cNvPr id="72" name="Imagem 7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63736" y="1254599"/>
            <a:ext cx="2426418" cy="2712955"/>
          </a:xfrm>
          <a:prstGeom prst="rect">
            <a:avLst/>
          </a:prstGeom>
        </p:spPr>
      </p:pic>
      <p:pic>
        <p:nvPicPr>
          <p:cNvPr id="73" name="Imagem 7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24496" y="1242406"/>
            <a:ext cx="2426418" cy="2725148"/>
          </a:xfrm>
          <a:prstGeom prst="rect">
            <a:avLst/>
          </a:prstGeom>
        </p:spPr>
      </p:pic>
      <p:pic>
        <p:nvPicPr>
          <p:cNvPr id="74" name="Imagem 7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26556" y="4128370"/>
            <a:ext cx="2444708" cy="2712955"/>
          </a:xfrm>
          <a:prstGeom prst="rect">
            <a:avLst/>
          </a:prstGeom>
        </p:spPr>
      </p:pic>
      <p:pic>
        <p:nvPicPr>
          <p:cNvPr id="75" name="Imagem 7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42669" y="4122273"/>
            <a:ext cx="2450804" cy="2719052"/>
          </a:xfrm>
          <a:prstGeom prst="rect">
            <a:avLst/>
          </a:prstGeom>
        </p:spPr>
      </p:pic>
      <p:pic>
        <p:nvPicPr>
          <p:cNvPr id="76" name="Imagem 7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19124" y="4128370"/>
            <a:ext cx="2426418" cy="2712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7F0E1"/>
        </a:solidFill>
        <a:effectLst/>
      </p:bgPr>
    </p:bg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12;p5">
            <a:hlinkClick r:id="rId3" action="ppaction://hlinksldjump"/>
          </p:cNvPr>
          <p:cNvSpPr txBox="1"/>
          <p:nvPr/>
        </p:nvSpPr>
        <p:spPr>
          <a:xfrm>
            <a:off x="3277799" y="353454"/>
            <a:ext cx="8558601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88620" lvl="1">
              <a:buSzPts val="1800"/>
            </a:pPr>
            <a:r>
              <a:rPr lang="pt-BR" sz="1800" dirty="0">
                <a:solidFill>
                  <a:srgbClr val="354EA2"/>
                </a:solidFill>
              </a:rPr>
              <a:t>Abduz, eleva, alonga e afila a prega vocal, mantendo as camadas da mucosa rígidas, porém a borda livre arredondada. Músculo par e abdutor.</a:t>
            </a:r>
            <a:endParaRPr lang="pt-BR" sz="1800" dirty="0">
              <a:solidFill>
                <a:srgbClr val="354EA2"/>
              </a:solidFill>
            </a:endParaRPr>
          </a:p>
        </p:txBody>
      </p:sp>
      <p:pic>
        <p:nvPicPr>
          <p:cNvPr id="40" name="Imagem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525" y="-63283"/>
            <a:ext cx="2895851" cy="1188823"/>
          </a:xfrm>
          <a:prstGeom prst="rect">
            <a:avLst/>
          </a:prstGeom>
        </p:spPr>
      </p:pic>
      <p:sp>
        <p:nvSpPr>
          <p:cNvPr id="37" name="Retângulo 36">
            <a:hlinkClick r:id="rId5" action="ppaction://hlinksldjump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26556" y="1254600"/>
            <a:ext cx="2426418" cy="2712955"/>
          </a:xfrm>
          <a:prstGeom prst="rect">
            <a:avLst/>
          </a:prstGeom>
        </p:spPr>
      </p:pic>
      <p:pic>
        <p:nvPicPr>
          <p:cNvPr id="3" name="Imagem 2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63736" y="1254599"/>
            <a:ext cx="2426418" cy="2712955"/>
          </a:xfrm>
          <a:prstGeom prst="rect">
            <a:avLst/>
          </a:prstGeom>
        </p:spPr>
      </p:pic>
      <p:pic>
        <p:nvPicPr>
          <p:cNvPr id="4" name="Imagem 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24496" y="1242406"/>
            <a:ext cx="2426418" cy="2725148"/>
          </a:xfrm>
          <a:prstGeom prst="rect">
            <a:avLst/>
          </a:prstGeom>
        </p:spPr>
      </p:pic>
      <p:pic>
        <p:nvPicPr>
          <p:cNvPr id="5" name="Imagem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26556" y="4128370"/>
            <a:ext cx="2444708" cy="2712955"/>
          </a:xfrm>
          <a:prstGeom prst="rect">
            <a:avLst/>
          </a:prstGeom>
        </p:spPr>
      </p:pic>
      <p:pic>
        <p:nvPicPr>
          <p:cNvPr id="6" name="Imagem 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42669" y="4122273"/>
            <a:ext cx="2450804" cy="2719052"/>
          </a:xfrm>
          <a:prstGeom prst="rect">
            <a:avLst/>
          </a:prstGeom>
        </p:spPr>
      </p:pic>
      <p:pic>
        <p:nvPicPr>
          <p:cNvPr id="8" name="Imagem 7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19124" y="4128370"/>
            <a:ext cx="2426418" cy="2712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7F0E1"/>
        </a:solidFill>
        <a:effectLst/>
      </p:bgPr>
    </p:bg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312;p5">
            <a:hlinkClick r:id="rId3" action="ppaction://hlinksldjump"/>
          </p:cNvPr>
          <p:cNvSpPr txBox="1"/>
          <p:nvPr/>
        </p:nvSpPr>
        <p:spPr>
          <a:xfrm>
            <a:off x="3277799" y="262788"/>
            <a:ext cx="845238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88620" lvl="1">
              <a:buSzPts val="1800"/>
            </a:pPr>
            <a:r>
              <a:rPr lang="pt-BR" sz="1800" dirty="0">
                <a:solidFill>
                  <a:srgbClr val="354EA2"/>
                </a:solidFill>
              </a:rPr>
              <a:t>Aproxima as cartilagens </a:t>
            </a:r>
            <a:r>
              <a:rPr lang="pt-BR" sz="1800" dirty="0" err="1">
                <a:solidFill>
                  <a:srgbClr val="354EA2"/>
                </a:solidFill>
              </a:rPr>
              <a:t>cricóide</a:t>
            </a:r>
            <a:r>
              <a:rPr lang="pt-BR" sz="1800" dirty="0">
                <a:solidFill>
                  <a:srgbClr val="354EA2"/>
                </a:solidFill>
              </a:rPr>
              <a:t> e </a:t>
            </a:r>
            <a:r>
              <a:rPr lang="pt-BR" sz="1800" dirty="0" err="1">
                <a:solidFill>
                  <a:srgbClr val="354EA2"/>
                </a:solidFill>
              </a:rPr>
              <a:t>tireóide</a:t>
            </a:r>
            <a:r>
              <a:rPr lang="pt-BR" sz="1800" dirty="0">
                <a:solidFill>
                  <a:srgbClr val="354EA2"/>
                </a:solidFill>
              </a:rPr>
              <a:t> (báscula). Sua contração alonga as pregas vocais e produz elevação da frequência da voz, som agudo. Músculo par e adutor.</a:t>
            </a:r>
          </a:p>
        </p:txBody>
      </p:sp>
      <p:pic>
        <p:nvPicPr>
          <p:cNvPr id="48" name="Imagem 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44" y="-65664"/>
            <a:ext cx="2895851" cy="1188823"/>
          </a:xfrm>
          <a:prstGeom prst="rect">
            <a:avLst/>
          </a:prstGeom>
        </p:spPr>
      </p:pic>
      <p:sp>
        <p:nvSpPr>
          <p:cNvPr id="37" name="Retângulo 36">
            <a:hlinkClick r:id="rId5" action="ppaction://hlinksldjump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8" name="Imagem 37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26556" y="1254600"/>
            <a:ext cx="2426418" cy="2712955"/>
          </a:xfrm>
          <a:prstGeom prst="rect">
            <a:avLst/>
          </a:prstGeom>
        </p:spPr>
      </p:pic>
      <p:pic>
        <p:nvPicPr>
          <p:cNvPr id="39" name="Imagem 38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63736" y="1254599"/>
            <a:ext cx="2426418" cy="2712955"/>
          </a:xfrm>
          <a:prstGeom prst="rect">
            <a:avLst/>
          </a:prstGeom>
        </p:spPr>
      </p:pic>
      <p:pic>
        <p:nvPicPr>
          <p:cNvPr id="40" name="Imagem 39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24496" y="1242406"/>
            <a:ext cx="2426418" cy="2725148"/>
          </a:xfrm>
          <a:prstGeom prst="rect">
            <a:avLst/>
          </a:prstGeom>
        </p:spPr>
      </p:pic>
      <p:pic>
        <p:nvPicPr>
          <p:cNvPr id="41" name="Imagem 40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26556" y="4128370"/>
            <a:ext cx="2444708" cy="2712955"/>
          </a:xfrm>
          <a:prstGeom prst="rect">
            <a:avLst/>
          </a:prstGeom>
        </p:spPr>
      </p:pic>
      <p:pic>
        <p:nvPicPr>
          <p:cNvPr id="42" name="Imagem 4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42669" y="4122273"/>
            <a:ext cx="2450804" cy="2719052"/>
          </a:xfrm>
          <a:prstGeom prst="rect">
            <a:avLst/>
          </a:prstGeom>
        </p:spPr>
      </p:pic>
      <p:pic>
        <p:nvPicPr>
          <p:cNvPr id="43" name="Imagem 42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19124" y="4128370"/>
            <a:ext cx="2426418" cy="2712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7F0E1"/>
        </a:solid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12;p5">
            <a:hlinkClick r:id="rId3" action="ppaction://hlinksldjump"/>
          </p:cNvPr>
          <p:cNvSpPr txBox="1"/>
          <p:nvPr/>
        </p:nvSpPr>
        <p:spPr>
          <a:xfrm>
            <a:off x="3277799" y="374961"/>
            <a:ext cx="8452383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88620" lvl="1">
              <a:buSzPts val="1800"/>
            </a:pPr>
            <a:r>
              <a:rPr lang="pt-BR" sz="1800" dirty="0">
                <a:solidFill>
                  <a:srgbClr val="354EA2"/>
                </a:solidFill>
              </a:rPr>
              <a:t>É o corpo das pregas vocais. Aproxima, abaixa, encurta e espessa a prega vocal. Deixa a borda da mucosa arredondada. Músculo par e adutor.</a:t>
            </a:r>
          </a:p>
        </p:txBody>
      </p:sp>
      <p:pic>
        <p:nvPicPr>
          <p:cNvPr id="46" name="Imagem 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525" y="-65664"/>
            <a:ext cx="2895851" cy="1188823"/>
          </a:xfrm>
          <a:prstGeom prst="rect">
            <a:avLst/>
          </a:prstGeom>
        </p:spPr>
      </p:pic>
      <p:sp>
        <p:nvSpPr>
          <p:cNvPr id="37" name="Retângulo 36">
            <a:hlinkClick r:id="rId5" action="ppaction://hlinksldjump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0" name="Imagem 39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26556" y="1254600"/>
            <a:ext cx="2426418" cy="2712955"/>
          </a:xfrm>
          <a:prstGeom prst="rect">
            <a:avLst/>
          </a:prstGeom>
        </p:spPr>
      </p:pic>
      <p:pic>
        <p:nvPicPr>
          <p:cNvPr id="41" name="Imagem 40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63736" y="1254599"/>
            <a:ext cx="2426418" cy="2712955"/>
          </a:xfrm>
          <a:prstGeom prst="rect">
            <a:avLst/>
          </a:prstGeom>
        </p:spPr>
      </p:pic>
      <p:pic>
        <p:nvPicPr>
          <p:cNvPr id="42" name="Imagem 4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24496" y="1242406"/>
            <a:ext cx="2426418" cy="2725148"/>
          </a:xfrm>
          <a:prstGeom prst="rect">
            <a:avLst/>
          </a:prstGeom>
        </p:spPr>
      </p:pic>
      <p:pic>
        <p:nvPicPr>
          <p:cNvPr id="43" name="Imagem 42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26556" y="4128370"/>
            <a:ext cx="2444708" cy="2712955"/>
          </a:xfrm>
          <a:prstGeom prst="rect">
            <a:avLst/>
          </a:prstGeom>
        </p:spPr>
      </p:pic>
      <p:pic>
        <p:nvPicPr>
          <p:cNvPr id="44" name="Imagem 4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42669" y="4122273"/>
            <a:ext cx="2450804" cy="2719052"/>
          </a:xfrm>
          <a:prstGeom prst="rect">
            <a:avLst/>
          </a:prstGeom>
        </p:spPr>
      </p:pic>
      <p:pic>
        <p:nvPicPr>
          <p:cNvPr id="45" name="Imagem 4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19124" y="4128370"/>
            <a:ext cx="2426418" cy="2712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7F0E1"/>
            </a:gs>
            <a:gs pos="100000">
              <a:srgbClr val="F7F0E1"/>
            </a:gs>
          </a:gsLst>
          <a:lin ang="5400000" scaled="0"/>
        </a:gradFill>
        <a:effectLst/>
      </p:bgPr>
    </p:bg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63" b="40076"/>
          <a:stretch/>
        </p:blipFill>
        <p:spPr>
          <a:xfrm rot="11603489">
            <a:off x="6369373" y="156015"/>
            <a:ext cx="6403319" cy="491534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57037" y="1202342"/>
            <a:ext cx="11449280" cy="2822693"/>
          </a:xfrm>
          <a:prstGeom prst="rect">
            <a:avLst/>
          </a:prstGeom>
        </p:spPr>
      </p:pic>
      <p:sp>
        <p:nvSpPr>
          <p:cNvPr id="26" name="Retângulo 25">
            <a:hlinkClick r:id="rId5" action="ppaction://hlinksldjump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Google Shape;506;p10">
            <a:hlinkClick r:id="" action="ppaction://hlinkshowjump?jump=nextslide"/>
          </p:cNvPr>
          <p:cNvSpPr/>
          <p:nvPr/>
        </p:nvSpPr>
        <p:spPr>
          <a:xfrm>
            <a:off x="1158902" y="4166537"/>
            <a:ext cx="1847850" cy="398655"/>
          </a:xfrm>
          <a:prstGeom prst="rect">
            <a:avLst/>
          </a:prstGeom>
          <a:solidFill>
            <a:srgbClr val="EB956F"/>
          </a:solidFill>
          <a:ln w="127000" cap="rnd" cmpd="sng">
            <a:solidFill>
              <a:srgbClr val="EB95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1" dirty="0" smtClean="0">
                <a:solidFill>
                  <a:srgbClr val="1F3864"/>
                </a:solidFill>
              </a:rPr>
              <a:t>Começar</a:t>
            </a:r>
            <a:endParaRPr sz="2000" b="1" i="0" u="none" strike="noStrike" cap="none" dirty="0">
              <a:solidFill>
                <a:srgbClr val="000000"/>
              </a:solidFill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7F0E1"/>
        </a:solidFill>
        <a:effectLst/>
      </p:bgPr>
    </p:bg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11">
            <a:hlinkClick r:id="" action="ppaction://hlinkshowjump?jump=nextslide"/>
          </p:cNvPr>
          <p:cNvSpPr/>
          <p:nvPr/>
        </p:nvSpPr>
        <p:spPr>
          <a:xfrm>
            <a:off x="8036308" y="2692299"/>
            <a:ext cx="676080" cy="587768"/>
          </a:xfrm>
          <a:prstGeom prst="roundRect">
            <a:avLst>
              <a:gd name="adj" fmla="val 16667"/>
            </a:avLst>
          </a:prstGeom>
          <a:solidFill>
            <a:srgbClr val="2F5496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7" name="Google Shape;517;p11">
            <a:hlinkClick r:id="rId3" action="ppaction://hlinksldjump"/>
          </p:cNvPr>
          <p:cNvSpPr/>
          <p:nvPr/>
        </p:nvSpPr>
        <p:spPr>
          <a:xfrm>
            <a:off x="8036308" y="4089229"/>
            <a:ext cx="676080" cy="587768"/>
          </a:xfrm>
          <a:prstGeom prst="roundRect">
            <a:avLst>
              <a:gd name="adj" fmla="val 16667"/>
            </a:avLst>
          </a:prstGeom>
          <a:solidFill>
            <a:srgbClr val="2F5496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6" name="Google Shape;516;p11">
            <a:hlinkClick r:id="rId3" action="ppaction://hlinksldjump"/>
          </p:cNvPr>
          <p:cNvSpPr/>
          <p:nvPr/>
        </p:nvSpPr>
        <p:spPr>
          <a:xfrm>
            <a:off x="8036308" y="5544744"/>
            <a:ext cx="676080" cy="587768"/>
          </a:xfrm>
          <a:prstGeom prst="roundRect">
            <a:avLst>
              <a:gd name="adj" fmla="val 16667"/>
            </a:avLst>
          </a:prstGeom>
          <a:solidFill>
            <a:srgbClr val="2F5496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175" y="177089"/>
            <a:ext cx="2895851" cy="1188823"/>
          </a:xfrm>
          <a:prstGeom prst="rect">
            <a:avLst/>
          </a:prstGeom>
        </p:spPr>
      </p:pic>
      <p:sp>
        <p:nvSpPr>
          <p:cNvPr id="528" name="Google Shape;528;p11"/>
          <p:cNvSpPr txBox="1"/>
          <p:nvPr/>
        </p:nvSpPr>
        <p:spPr>
          <a:xfrm>
            <a:off x="815760" y="1370878"/>
            <a:ext cx="82008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0" i="0" u="none" strike="noStrike" cap="none" dirty="0">
                <a:solidFill>
                  <a:srgbClr val="354EA2"/>
                </a:solidFill>
                <a:latin typeface="Arial"/>
                <a:ea typeface="Arial"/>
                <a:cs typeface="Arial"/>
                <a:sym typeface="Arial"/>
              </a:rPr>
              <a:t>Assinale a alternativa correta</a:t>
            </a:r>
            <a:r>
              <a:rPr lang="pt-BR" sz="1400" b="0" i="0" u="none" strike="noStrike" cap="none" dirty="0">
                <a:solidFill>
                  <a:srgbClr val="354EA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b="0" i="0" u="none" strike="noStrike" cap="none" dirty="0">
              <a:solidFill>
                <a:srgbClr val="354EA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Retângulo 18">
            <a:hlinkClick r:id="rId5" action="ppaction://hlinksldjump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22" name="Google Shape;522;p11">
            <a:hlinkClick r:id="" action="ppaction://hlinkshowjump?jump=nextslide"/>
          </p:cNvPr>
          <p:cNvSpPr/>
          <p:nvPr/>
        </p:nvSpPr>
        <p:spPr>
          <a:xfrm>
            <a:off x="815760" y="2371309"/>
            <a:ext cx="7558920" cy="799560"/>
          </a:xfrm>
          <a:prstGeom prst="roundRect">
            <a:avLst>
              <a:gd name="adj" fmla="val 16667"/>
            </a:avLst>
          </a:prstGeom>
          <a:solidFill>
            <a:srgbClr val="EB956F"/>
          </a:solidFill>
          <a:ln w="38100" cap="flat" cmpd="sng">
            <a:solidFill>
              <a:srgbClr val="EB956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Aritenóideo</a:t>
            </a:r>
            <a:r>
              <a:rPr lang="pt-BR"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(A): aduz a glote </a:t>
            </a:r>
            <a:endParaRPr sz="20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11">
            <a:hlinkClick r:id="rId3" action="ppaction://hlinksldjump"/>
          </p:cNvPr>
          <p:cNvSpPr/>
          <p:nvPr/>
        </p:nvSpPr>
        <p:spPr>
          <a:xfrm>
            <a:off x="815428" y="3689449"/>
            <a:ext cx="7558920" cy="799560"/>
          </a:xfrm>
          <a:prstGeom prst="roundRect">
            <a:avLst>
              <a:gd name="adj" fmla="val 16667"/>
            </a:avLst>
          </a:prstGeom>
          <a:solidFill>
            <a:srgbClr val="EB956F"/>
          </a:solidFill>
          <a:ln w="38100" cap="flat" cmpd="sng">
            <a:solidFill>
              <a:srgbClr val="EB956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Cricoaritenóideo</a:t>
            </a:r>
            <a:r>
              <a:rPr lang="pt-BR"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posterior (CAP): abduz, eleva, alonga e afila a prega </a:t>
            </a:r>
            <a:r>
              <a:rPr lang="pt-BR" sz="20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vocal</a:t>
            </a:r>
            <a:endParaRPr sz="20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11">
            <a:hlinkClick r:id="rId3" action="ppaction://hlinksldjump"/>
          </p:cNvPr>
          <p:cNvSpPr/>
          <p:nvPr/>
        </p:nvSpPr>
        <p:spPr>
          <a:xfrm>
            <a:off x="815428" y="5141588"/>
            <a:ext cx="7558920" cy="799560"/>
          </a:xfrm>
          <a:prstGeom prst="roundRect">
            <a:avLst>
              <a:gd name="adj" fmla="val 16667"/>
            </a:avLst>
          </a:prstGeom>
          <a:solidFill>
            <a:srgbClr val="EB956F"/>
          </a:solidFill>
          <a:ln w="38100" cap="flat" cmpd="sng">
            <a:solidFill>
              <a:srgbClr val="EB956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Tireoaritenóideo</a:t>
            </a:r>
            <a:r>
              <a:rPr lang="pt-BR"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(TA): abduz, abaixa, encurta e espessa a prega vocal</a:t>
            </a:r>
            <a:endParaRPr sz="20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558</Words>
  <Application>Microsoft Office PowerPoint</Application>
  <PresentationFormat>Widescreen</PresentationFormat>
  <Paragraphs>43</Paragraphs>
  <Slides>25</Slides>
  <Notes>15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11</vt:i4>
      </vt:variant>
      <vt:variant>
        <vt:lpstr>Títulos de slides</vt:lpstr>
      </vt:variant>
      <vt:variant>
        <vt:i4>25</vt:i4>
      </vt:variant>
    </vt:vector>
  </HeadingPairs>
  <TitlesOfParts>
    <vt:vector size="40" baseType="lpstr">
      <vt:lpstr>Montserrat Black</vt:lpstr>
      <vt:lpstr>Arial</vt:lpstr>
      <vt:lpstr>Times New Roman</vt:lpstr>
      <vt:lpstr>Calibri</vt:lpstr>
      <vt:lpstr>Tema do Office</vt:lpstr>
      <vt:lpstr>Tema do Office</vt:lpstr>
      <vt:lpstr>Tema do Office</vt:lpstr>
      <vt:lpstr>Tema do Office</vt:lpstr>
      <vt:lpstr>Tema do Office</vt:lpstr>
      <vt:lpstr>Tema do Office</vt:lpstr>
      <vt:lpstr>Tema do Office</vt:lpstr>
      <vt:lpstr>Tema do Office</vt:lpstr>
      <vt:lpstr>Tema do Office</vt:lpstr>
      <vt:lpstr>Tema do Office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PICHAU</dc:creator>
  <cp:lastModifiedBy>Raissa Nascimento Fonseca Pinto</cp:lastModifiedBy>
  <cp:revision>28</cp:revision>
  <dcterms:modified xsi:type="dcterms:W3CDTF">2025-10-02T14:28:29Z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r8>18</vt:r8>
  </property>
  <property fmtid="{D5CDD505-2E9C-101B-9397-08002B2CF9AE}" pid="4" name="_MarkAsFinal">
    <vt:bool>true</vt:bool>
  </property>
</Properties>
</file>