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8" r:id="rId14"/>
    <p:sldId id="280" r:id="rId15"/>
    <p:sldId id="282" r:id="rId16"/>
    <p:sldId id="284" r:id="rId17"/>
    <p:sldId id="286" r:id="rId18"/>
    <p:sldId id="288" r:id="rId19"/>
    <p:sldId id="290" r:id="rId20"/>
    <p:sldId id="259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</p:sldIdLst>
  <p:sldSz cx="18288000" cy="10287000"/>
  <p:notesSz cx="6858000" cy="9144000"/>
  <p:embeddedFontLst>
    <p:embeddedFont>
      <p:font typeface="Montserrat" panose="00000500000000000000" pitchFamily="50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hW8DRBAWVs0Sbs99ITyqeV8iuW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EA4"/>
    <a:srgbClr val="EB956F"/>
    <a:srgbClr val="F39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1" name="Google Shape;3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0" name="Google Shape;3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9" name="Google Shape;4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8" name="Google Shape;44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7" name="Google Shape;4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6" name="Google Shape;50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5" name="Google Shape;5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4" name="Google Shape;54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656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5988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5716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1306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1398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1061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23277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1261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36128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3030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77653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1063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99930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24605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686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1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1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0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2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2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2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25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26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2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28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29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30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31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3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33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34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219" y="4383089"/>
            <a:ext cx="9541067" cy="465774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2" b="28526"/>
          <a:stretch/>
        </p:blipFill>
        <p:spPr>
          <a:xfrm>
            <a:off x="-209550" y="3048752"/>
            <a:ext cx="7300536" cy="735254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5" r="68902"/>
          <a:stretch/>
        </p:blipFill>
        <p:spPr>
          <a:xfrm>
            <a:off x="15908133" y="-114300"/>
            <a:ext cx="2475117" cy="48086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62" y="1103879"/>
            <a:ext cx="7364606" cy="1499746"/>
          </a:xfrm>
          <a:prstGeom prst="rect">
            <a:avLst/>
          </a:prstGeom>
        </p:spPr>
      </p:pic>
      <p:sp>
        <p:nvSpPr>
          <p:cNvPr id="33" name="Google Shape;518;p11">
            <a:hlinkClick r:id="" action="ppaction://hlinkshowjump?jump=nextslide"/>
          </p:cNvPr>
          <p:cNvSpPr/>
          <p:nvPr/>
        </p:nvSpPr>
        <p:spPr>
          <a:xfrm>
            <a:off x="11537359" y="418742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518;p11">
            <a:hlinkClick r:id="" action="ppaction://hlinkshowjump?jump=nextslide"/>
          </p:cNvPr>
          <p:cNvSpPr/>
          <p:nvPr/>
        </p:nvSpPr>
        <p:spPr>
          <a:xfrm>
            <a:off x="11537359" y="575798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518;p11">
            <a:hlinkClick r:id="" action="ppaction://hlinkshowjump?jump=nextslide"/>
          </p:cNvPr>
          <p:cNvSpPr/>
          <p:nvPr/>
        </p:nvSpPr>
        <p:spPr>
          <a:xfrm>
            <a:off x="11537359" y="732854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518;p11">
            <a:hlinkClick r:id="" action="ppaction://hlinkshowjump?jump=nextslide"/>
          </p:cNvPr>
          <p:cNvSpPr/>
          <p:nvPr/>
        </p:nvSpPr>
        <p:spPr>
          <a:xfrm>
            <a:off x="11537359" y="889910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329" y="1024894"/>
            <a:ext cx="3462828" cy="1377815"/>
          </a:xfrm>
          <a:prstGeom prst="rect">
            <a:avLst/>
          </a:prstGeom>
        </p:spPr>
      </p:pic>
      <p:sp>
        <p:nvSpPr>
          <p:cNvPr id="45" name="Google Shape;107;p3"/>
          <p:cNvSpPr txBox="1"/>
          <p:nvPr/>
        </p:nvSpPr>
        <p:spPr>
          <a:xfrm>
            <a:off x="1538663" y="2507447"/>
            <a:ext cx="113073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3700"/>
            </a:pP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O que se observa no registro basal?</a:t>
            </a:r>
          </a:p>
        </p:txBody>
      </p:sp>
      <p:sp>
        <p:nvSpPr>
          <p:cNvPr id="46" name="Retângulo 45">
            <a:hlinkClick r:id="rId5" action="ppaction://hlinksldjump"/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Google Shape;522;p11">
            <a:hlinkClick r:id="rId6" action="ppaction://hlinksldjump"/>
          </p:cNvPr>
          <p:cNvSpPr/>
          <p:nvPr/>
        </p:nvSpPr>
        <p:spPr>
          <a:xfrm>
            <a:off x="1538663" y="374292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Tensão da massa vibrante​</a:t>
            </a:r>
          </a:p>
        </p:txBody>
      </p:sp>
      <p:sp>
        <p:nvSpPr>
          <p:cNvPr id="36" name="Google Shape;522;p11">
            <a:hlinkClick r:id="rId6" action="ppaction://hlinksldjump"/>
          </p:cNvPr>
          <p:cNvSpPr/>
          <p:nvPr/>
        </p:nvSpPr>
        <p:spPr>
          <a:xfrm>
            <a:off x="1538663" y="531348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Escape de ar </a:t>
            </a:r>
            <a:r>
              <a:rPr lang="pt-BR" sz="3000" dirty="0" err="1">
                <a:solidFill>
                  <a:schemeClr val="lt1"/>
                </a:solidFill>
              </a:rPr>
              <a:t>transglótico</a:t>
            </a:r>
            <a:endParaRPr lang="pt-BR" sz="3000" dirty="0">
              <a:solidFill>
                <a:schemeClr val="lt1"/>
              </a:solidFill>
            </a:endParaRPr>
          </a:p>
        </p:txBody>
      </p:sp>
      <p:sp>
        <p:nvSpPr>
          <p:cNvPr id="38" name="Google Shape;522;p11">
            <a:hlinkClick r:id="rId6" action="ppaction://hlinksldjump"/>
          </p:cNvPr>
          <p:cNvSpPr/>
          <p:nvPr/>
        </p:nvSpPr>
        <p:spPr>
          <a:xfrm>
            <a:off x="1538663" y="688404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Laringe elevada</a:t>
            </a:r>
          </a:p>
        </p:txBody>
      </p:sp>
      <p:sp>
        <p:nvSpPr>
          <p:cNvPr id="40" name="Google Shape;522;p11">
            <a:hlinkClick r:id="" action="ppaction://hlinkshowjump?jump=nextslide"/>
          </p:cNvPr>
          <p:cNvSpPr/>
          <p:nvPr/>
        </p:nvSpPr>
        <p:spPr>
          <a:xfrm>
            <a:off x="1538663" y="845460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Encurtamento máximo das pregas vocais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88" y="556908"/>
            <a:ext cx="7380400" cy="2046717"/>
          </a:xfrm>
          <a:prstGeom prst="rect">
            <a:avLst/>
          </a:prstGeom>
        </p:spPr>
      </p:pic>
      <p:sp>
        <p:nvSpPr>
          <p:cNvPr id="25" name="Google Shape;518;p11">
            <a:hlinkClick r:id="" action="ppaction://hlinkshowjump?jump=nextslide"/>
          </p:cNvPr>
          <p:cNvSpPr/>
          <p:nvPr/>
        </p:nvSpPr>
        <p:spPr>
          <a:xfrm>
            <a:off x="11537359" y="418742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18;p11">
            <a:hlinkClick r:id="" action="ppaction://hlinkshowjump?jump=nextslide"/>
          </p:cNvPr>
          <p:cNvSpPr/>
          <p:nvPr/>
        </p:nvSpPr>
        <p:spPr>
          <a:xfrm>
            <a:off x="11537359" y="575798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518;p11">
            <a:hlinkClick r:id="" action="ppaction://hlinkshowjump?jump=nextslide"/>
          </p:cNvPr>
          <p:cNvSpPr/>
          <p:nvPr/>
        </p:nvSpPr>
        <p:spPr>
          <a:xfrm>
            <a:off x="11537359" y="732854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518;p11">
            <a:hlinkClick r:id="" action="ppaction://hlinkshowjump?jump=nextslide"/>
          </p:cNvPr>
          <p:cNvSpPr/>
          <p:nvPr/>
        </p:nvSpPr>
        <p:spPr>
          <a:xfrm>
            <a:off x="11537359" y="889910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329" y="1024894"/>
            <a:ext cx="3462828" cy="1377815"/>
          </a:xfrm>
          <a:prstGeom prst="rect">
            <a:avLst/>
          </a:prstGeom>
        </p:spPr>
      </p:pic>
      <p:sp>
        <p:nvSpPr>
          <p:cNvPr id="37" name="Google Shape;107;p3"/>
          <p:cNvSpPr txBox="1"/>
          <p:nvPr/>
        </p:nvSpPr>
        <p:spPr>
          <a:xfrm>
            <a:off x="1538663" y="2507447"/>
            <a:ext cx="113073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3700"/>
            </a:pP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Na voz em registro elevado, observa-se:</a:t>
            </a:r>
          </a:p>
        </p:txBody>
      </p: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Google Shape;522;p11">
            <a:hlinkClick r:id="" action="ppaction://hlinkshowjump?jump=nextslide"/>
          </p:cNvPr>
          <p:cNvSpPr/>
          <p:nvPr/>
        </p:nvSpPr>
        <p:spPr>
          <a:xfrm>
            <a:off x="1538663" y="374292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Alongamento das pregas vocais​</a:t>
            </a:r>
          </a:p>
        </p:txBody>
      </p:sp>
      <p:sp>
        <p:nvSpPr>
          <p:cNvPr id="28" name="Google Shape;522;p11">
            <a:hlinkClick r:id="rId6" action="ppaction://hlinksldjump"/>
          </p:cNvPr>
          <p:cNvSpPr/>
          <p:nvPr/>
        </p:nvSpPr>
        <p:spPr>
          <a:xfrm>
            <a:off x="1538663" y="531348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 Diferença de massa</a:t>
            </a:r>
          </a:p>
        </p:txBody>
      </p:sp>
      <p:sp>
        <p:nvSpPr>
          <p:cNvPr id="30" name="Google Shape;522;p11">
            <a:hlinkClick r:id="rId6" action="ppaction://hlinksldjump"/>
          </p:cNvPr>
          <p:cNvSpPr/>
          <p:nvPr/>
        </p:nvSpPr>
        <p:spPr>
          <a:xfrm>
            <a:off x="1538663" y="688404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Muita ação do músculo </a:t>
            </a:r>
            <a:r>
              <a:rPr lang="pt-BR" sz="3000" dirty="0" err="1">
                <a:solidFill>
                  <a:schemeClr val="lt1"/>
                </a:solidFill>
              </a:rPr>
              <a:t>tiroaritenoideo</a:t>
            </a:r>
            <a:r>
              <a:rPr lang="pt-BR" sz="3000" dirty="0">
                <a:solidFill>
                  <a:schemeClr val="lt1"/>
                </a:solidFill>
              </a:rPr>
              <a:t>​</a:t>
            </a:r>
          </a:p>
        </p:txBody>
      </p:sp>
      <p:sp>
        <p:nvSpPr>
          <p:cNvPr id="32" name="Google Shape;522;p11">
            <a:hlinkClick r:id="rId6" action="ppaction://hlinksldjump"/>
          </p:cNvPr>
          <p:cNvSpPr/>
          <p:nvPr/>
        </p:nvSpPr>
        <p:spPr>
          <a:xfrm>
            <a:off x="1538663" y="845460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Afastamento das pregas vocais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88" y="556908"/>
            <a:ext cx="7364606" cy="2042337"/>
          </a:xfrm>
          <a:prstGeom prst="rect">
            <a:avLst/>
          </a:prstGeom>
        </p:spPr>
      </p:pic>
      <p:sp>
        <p:nvSpPr>
          <p:cNvPr id="25" name="Google Shape;518;p11">
            <a:hlinkClick r:id="" action="ppaction://hlinkshowjump?jump=nextslide"/>
          </p:cNvPr>
          <p:cNvSpPr/>
          <p:nvPr/>
        </p:nvSpPr>
        <p:spPr>
          <a:xfrm>
            <a:off x="11537359" y="418742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18;p11">
            <a:hlinkClick r:id="" action="ppaction://hlinkshowjump?jump=nextslide"/>
          </p:cNvPr>
          <p:cNvSpPr/>
          <p:nvPr/>
        </p:nvSpPr>
        <p:spPr>
          <a:xfrm>
            <a:off x="11537359" y="575798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518;p11">
            <a:hlinkClick r:id="" action="ppaction://hlinkshowjump?jump=nextslide"/>
          </p:cNvPr>
          <p:cNvSpPr/>
          <p:nvPr/>
        </p:nvSpPr>
        <p:spPr>
          <a:xfrm>
            <a:off x="11537359" y="732854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518;p11">
            <a:hlinkClick r:id="" action="ppaction://hlinkshowjump?jump=nextslide"/>
          </p:cNvPr>
          <p:cNvSpPr/>
          <p:nvPr/>
        </p:nvSpPr>
        <p:spPr>
          <a:xfrm>
            <a:off x="11537359" y="889910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329" y="1024894"/>
            <a:ext cx="3462828" cy="1377815"/>
          </a:xfrm>
          <a:prstGeom prst="rect">
            <a:avLst/>
          </a:prstGeom>
        </p:spPr>
      </p:pic>
      <p:sp>
        <p:nvSpPr>
          <p:cNvPr id="35" name="Google Shape;107;p3"/>
          <p:cNvSpPr txBox="1"/>
          <p:nvPr/>
        </p:nvSpPr>
        <p:spPr>
          <a:xfrm>
            <a:off x="1538663" y="2507447"/>
            <a:ext cx="113073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3700"/>
            </a:pP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A voz trêmula pode estar presente em qual alteração?</a:t>
            </a:r>
          </a:p>
        </p:txBody>
      </p: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Google Shape;522;p11">
            <a:hlinkClick r:id="rId6" action="ppaction://hlinksldjump"/>
          </p:cNvPr>
          <p:cNvSpPr/>
          <p:nvPr/>
        </p:nvSpPr>
        <p:spPr>
          <a:xfrm>
            <a:off x="1538663" y="374292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Nódulo vocal</a:t>
            </a:r>
          </a:p>
        </p:txBody>
      </p:sp>
      <p:sp>
        <p:nvSpPr>
          <p:cNvPr id="28" name="Google Shape;522;p11">
            <a:hlinkClick r:id="rId6" action="ppaction://hlinksldjump"/>
          </p:cNvPr>
          <p:cNvSpPr/>
          <p:nvPr/>
        </p:nvSpPr>
        <p:spPr>
          <a:xfrm>
            <a:off x="1538663" y="531348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 Pólipo vocal</a:t>
            </a:r>
          </a:p>
        </p:txBody>
      </p:sp>
      <p:sp>
        <p:nvSpPr>
          <p:cNvPr id="30" name="Google Shape;522;p11">
            <a:hlinkClick r:id="rId6" action="ppaction://hlinksldjump"/>
          </p:cNvPr>
          <p:cNvSpPr/>
          <p:nvPr/>
        </p:nvSpPr>
        <p:spPr>
          <a:xfrm>
            <a:off x="1538663" y="688404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Papiloma</a:t>
            </a:r>
          </a:p>
        </p:txBody>
      </p:sp>
      <p:sp>
        <p:nvSpPr>
          <p:cNvPr id="32" name="Google Shape;522;p11">
            <a:hlinkClick r:id="" action="ppaction://hlinkshowjump?jump=nextslide"/>
          </p:cNvPr>
          <p:cNvSpPr/>
          <p:nvPr/>
        </p:nvSpPr>
        <p:spPr>
          <a:xfrm>
            <a:off x="1538663" y="845460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Doença de Parkinson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88" y="563005"/>
            <a:ext cx="7364606" cy="2036240"/>
          </a:xfrm>
          <a:prstGeom prst="rect">
            <a:avLst/>
          </a:prstGeom>
        </p:spPr>
      </p:pic>
      <p:sp>
        <p:nvSpPr>
          <p:cNvPr id="25" name="Google Shape;518;p11">
            <a:hlinkClick r:id="" action="ppaction://hlinkshowjump?jump=nextslide"/>
          </p:cNvPr>
          <p:cNvSpPr/>
          <p:nvPr/>
        </p:nvSpPr>
        <p:spPr>
          <a:xfrm>
            <a:off x="11537359" y="418742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18;p11">
            <a:hlinkClick r:id="" action="ppaction://hlinkshowjump?jump=nextslide"/>
          </p:cNvPr>
          <p:cNvSpPr/>
          <p:nvPr/>
        </p:nvSpPr>
        <p:spPr>
          <a:xfrm>
            <a:off x="11537359" y="575798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518;p11">
            <a:hlinkClick r:id="" action="ppaction://hlinkshowjump?jump=nextslide"/>
          </p:cNvPr>
          <p:cNvSpPr/>
          <p:nvPr/>
        </p:nvSpPr>
        <p:spPr>
          <a:xfrm>
            <a:off x="11537359" y="732854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518;p11">
            <a:hlinkClick r:id="" action="ppaction://hlinkshowjump?jump=nextslide"/>
          </p:cNvPr>
          <p:cNvSpPr/>
          <p:nvPr/>
        </p:nvSpPr>
        <p:spPr>
          <a:xfrm>
            <a:off x="11537359" y="889910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329" y="1024894"/>
            <a:ext cx="3462828" cy="1377815"/>
          </a:xfrm>
          <a:prstGeom prst="rect">
            <a:avLst/>
          </a:prstGeom>
        </p:spPr>
      </p:pic>
      <p:sp>
        <p:nvSpPr>
          <p:cNvPr id="35" name="Google Shape;107;p3"/>
          <p:cNvSpPr txBox="1"/>
          <p:nvPr/>
        </p:nvSpPr>
        <p:spPr>
          <a:xfrm>
            <a:off x="1538663" y="2507447"/>
            <a:ext cx="113073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3700"/>
            </a:pP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São características da voz monótona?</a:t>
            </a:r>
          </a:p>
        </p:txBody>
      </p: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Google Shape;522;p11">
            <a:hlinkClick r:id="" action="ppaction://hlinkshowjump?jump=nextslide"/>
          </p:cNvPr>
          <p:cNvSpPr/>
          <p:nvPr/>
        </p:nvSpPr>
        <p:spPr>
          <a:xfrm>
            <a:off x="1538663" y="374292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Gama tonal, inflexão e tessitura reduzida</a:t>
            </a:r>
          </a:p>
        </p:txBody>
      </p:sp>
      <p:sp>
        <p:nvSpPr>
          <p:cNvPr id="28" name="Google Shape;522;p11">
            <a:hlinkClick r:id="rId6" action="ppaction://hlinksldjump"/>
          </p:cNvPr>
          <p:cNvSpPr/>
          <p:nvPr/>
        </p:nvSpPr>
        <p:spPr>
          <a:xfrm>
            <a:off x="1538663" y="531348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Grande extensão </a:t>
            </a:r>
            <a:r>
              <a:rPr lang="pt-BR" sz="3000" dirty="0" smtClean="0">
                <a:solidFill>
                  <a:schemeClr val="lt1"/>
                </a:solidFill>
              </a:rPr>
              <a:t>dinâmica</a:t>
            </a:r>
            <a:endParaRPr lang="pt-BR" sz="3000" dirty="0">
              <a:solidFill>
                <a:schemeClr val="lt1"/>
              </a:solidFill>
            </a:endParaRPr>
          </a:p>
        </p:txBody>
      </p:sp>
      <p:sp>
        <p:nvSpPr>
          <p:cNvPr id="30" name="Google Shape;522;p11">
            <a:hlinkClick r:id="rId6" action="ppaction://hlinksldjump"/>
          </p:cNvPr>
          <p:cNvSpPr/>
          <p:nvPr/>
        </p:nvSpPr>
        <p:spPr>
          <a:xfrm>
            <a:off x="1538663" y="688404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Sons comprimidos e entrecortados​, </a:t>
            </a:r>
            <a:r>
              <a:rPr lang="pt-BR" sz="3000" dirty="0" smtClean="0">
                <a:solidFill>
                  <a:schemeClr val="lt1"/>
                </a:solidFill>
              </a:rPr>
              <a:t>intensidade </a:t>
            </a:r>
            <a:r>
              <a:rPr lang="pt-BR" sz="3000" dirty="0">
                <a:solidFill>
                  <a:schemeClr val="lt1"/>
                </a:solidFill>
              </a:rPr>
              <a:t>repetitiva</a:t>
            </a:r>
          </a:p>
        </p:txBody>
      </p:sp>
      <p:sp>
        <p:nvSpPr>
          <p:cNvPr id="32" name="Google Shape;522;p11">
            <a:hlinkClick r:id="rId6" action="ppaction://hlinksldjump"/>
          </p:cNvPr>
          <p:cNvSpPr/>
          <p:nvPr/>
        </p:nvSpPr>
        <p:spPr>
          <a:xfrm>
            <a:off x="1538663" y="845460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Nenhuma das alternativas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88" y="563005"/>
            <a:ext cx="7364606" cy="2036240"/>
          </a:xfrm>
          <a:prstGeom prst="rect">
            <a:avLst/>
          </a:prstGeom>
        </p:spPr>
      </p:pic>
      <p:sp>
        <p:nvSpPr>
          <p:cNvPr id="25" name="Google Shape;518;p11">
            <a:hlinkClick r:id="" action="ppaction://hlinkshowjump?jump=nextslide"/>
          </p:cNvPr>
          <p:cNvSpPr/>
          <p:nvPr/>
        </p:nvSpPr>
        <p:spPr>
          <a:xfrm>
            <a:off x="11537359" y="418742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18;p11">
            <a:hlinkClick r:id="" action="ppaction://hlinkshowjump?jump=nextslide"/>
          </p:cNvPr>
          <p:cNvSpPr/>
          <p:nvPr/>
        </p:nvSpPr>
        <p:spPr>
          <a:xfrm>
            <a:off x="11537359" y="575798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518;p11">
            <a:hlinkClick r:id="" action="ppaction://hlinkshowjump?jump=nextslide"/>
          </p:cNvPr>
          <p:cNvSpPr/>
          <p:nvPr/>
        </p:nvSpPr>
        <p:spPr>
          <a:xfrm>
            <a:off x="11537359" y="732854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518;p11">
            <a:hlinkClick r:id="" action="ppaction://hlinkshowjump?jump=nextslide"/>
          </p:cNvPr>
          <p:cNvSpPr/>
          <p:nvPr/>
        </p:nvSpPr>
        <p:spPr>
          <a:xfrm>
            <a:off x="11537359" y="889910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329" y="1024894"/>
            <a:ext cx="3462828" cy="1377815"/>
          </a:xfrm>
          <a:prstGeom prst="rect">
            <a:avLst/>
          </a:prstGeom>
        </p:spPr>
      </p:pic>
      <p:sp>
        <p:nvSpPr>
          <p:cNvPr id="35" name="Google Shape;107;p3"/>
          <p:cNvSpPr txBox="1"/>
          <p:nvPr/>
        </p:nvSpPr>
        <p:spPr>
          <a:xfrm>
            <a:off x="1538663" y="2507447"/>
            <a:ext cx="113073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3700"/>
            </a:pP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A opção que melhor descreve a fisiopatologia de um espasmo de adução é: </a:t>
            </a:r>
          </a:p>
        </p:txBody>
      </p: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Google Shape;522;p11">
            <a:hlinkClick r:id="rId6" action="ppaction://hlinksldjump"/>
          </p:cNvPr>
          <p:cNvSpPr/>
          <p:nvPr/>
        </p:nvSpPr>
        <p:spPr>
          <a:xfrm>
            <a:off x="1538663" y="374292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Dificuldade de aproximação </a:t>
            </a:r>
            <a:r>
              <a:rPr lang="pt-BR" sz="3000" dirty="0" smtClean="0">
                <a:solidFill>
                  <a:schemeClr val="lt1"/>
                </a:solidFill>
              </a:rPr>
              <a:t>das pregas </a:t>
            </a:r>
            <a:r>
              <a:rPr lang="pt-BR" sz="3000" dirty="0">
                <a:solidFill>
                  <a:schemeClr val="lt1"/>
                </a:solidFill>
              </a:rPr>
              <a:t>vocais</a:t>
            </a:r>
          </a:p>
        </p:txBody>
      </p:sp>
      <p:sp>
        <p:nvSpPr>
          <p:cNvPr id="28" name="Google Shape;522;p11">
            <a:hlinkClick r:id="" action="ppaction://hlinkshowjump?jump=nextslide"/>
          </p:cNvPr>
          <p:cNvSpPr/>
          <p:nvPr/>
        </p:nvSpPr>
        <p:spPr>
          <a:xfrm>
            <a:off x="1538663" y="531348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Aproximação brusca das pregas vocais</a:t>
            </a:r>
            <a:r>
              <a:rPr lang="pt-BR" sz="3000" dirty="0" smtClean="0">
                <a:solidFill>
                  <a:schemeClr val="lt1"/>
                </a:solidFill>
              </a:rPr>
              <a:t>​</a:t>
            </a:r>
            <a:endParaRPr lang="pt-BR" sz="3000" dirty="0">
              <a:solidFill>
                <a:schemeClr val="lt1"/>
              </a:solidFill>
            </a:endParaRPr>
          </a:p>
        </p:txBody>
      </p:sp>
      <p:sp>
        <p:nvSpPr>
          <p:cNvPr id="30" name="Google Shape;522;p11">
            <a:hlinkClick r:id="rId6" action="ppaction://hlinksldjump"/>
          </p:cNvPr>
          <p:cNvSpPr/>
          <p:nvPr/>
        </p:nvSpPr>
        <p:spPr>
          <a:xfrm>
            <a:off x="1538663" y="688404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Diferença de massa, tamanho e tensão das pregas vocais</a:t>
            </a:r>
          </a:p>
        </p:txBody>
      </p:sp>
      <p:sp>
        <p:nvSpPr>
          <p:cNvPr id="32" name="Google Shape;522;p11">
            <a:hlinkClick r:id="rId6" action="ppaction://hlinksldjump"/>
          </p:cNvPr>
          <p:cNvSpPr/>
          <p:nvPr/>
        </p:nvSpPr>
        <p:spPr>
          <a:xfrm>
            <a:off x="1538663" y="845460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Regularidade vibratória das pregas vocais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84" y="566180"/>
            <a:ext cx="7358510" cy="2036240"/>
          </a:xfrm>
          <a:prstGeom prst="rect">
            <a:avLst/>
          </a:prstGeom>
        </p:spPr>
      </p:pic>
      <p:sp>
        <p:nvSpPr>
          <p:cNvPr id="25" name="Google Shape;518;p11">
            <a:hlinkClick r:id="" action="ppaction://hlinkshowjump?jump=nextslide"/>
          </p:cNvPr>
          <p:cNvSpPr/>
          <p:nvPr/>
        </p:nvSpPr>
        <p:spPr>
          <a:xfrm>
            <a:off x="11537359" y="418742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18;p11">
            <a:hlinkClick r:id="" action="ppaction://hlinkshowjump?jump=nextslide"/>
          </p:cNvPr>
          <p:cNvSpPr/>
          <p:nvPr/>
        </p:nvSpPr>
        <p:spPr>
          <a:xfrm>
            <a:off x="11537359" y="575798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518;p11">
            <a:hlinkClick r:id="" action="ppaction://hlinkshowjump?jump=nextslide"/>
          </p:cNvPr>
          <p:cNvSpPr/>
          <p:nvPr/>
        </p:nvSpPr>
        <p:spPr>
          <a:xfrm>
            <a:off x="11537359" y="732854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518;p11">
            <a:hlinkClick r:id="" action="ppaction://hlinkshowjump?jump=nextslide"/>
          </p:cNvPr>
          <p:cNvSpPr/>
          <p:nvPr/>
        </p:nvSpPr>
        <p:spPr>
          <a:xfrm>
            <a:off x="11537359" y="889910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329" y="1024894"/>
            <a:ext cx="3462828" cy="1377815"/>
          </a:xfrm>
          <a:prstGeom prst="rect">
            <a:avLst/>
          </a:prstGeom>
        </p:spPr>
      </p:pic>
      <p:sp>
        <p:nvSpPr>
          <p:cNvPr id="36" name="Google Shape;107;p3"/>
          <p:cNvSpPr txBox="1"/>
          <p:nvPr/>
        </p:nvSpPr>
        <p:spPr>
          <a:xfrm>
            <a:off x="1538663" y="2507447"/>
            <a:ext cx="113073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3700"/>
            </a:pP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Como se caracteriza a voz que apresenta espasmo de adução?</a:t>
            </a:r>
          </a:p>
        </p:txBody>
      </p:sp>
      <p:sp>
        <p:nvSpPr>
          <p:cNvPr id="37" name="Retângulo 36">
            <a:hlinkClick r:id="rId5" action="ppaction://hlinksldjump"/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Google Shape;522;p11">
            <a:hlinkClick r:id="rId6" action="ppaction://hlinksldjump"/>
          </p:cNvPr>
          <p:cNvSpPr/>
          <p:nvPr/>
        </p:nvSpPr>
        <p:spPr>
          <a:xfrm>
            <a:off x="1538663" y="374292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Ressonância orofaríngea com </a:t>
            </a:r>
            <a:r>
              <a:rPr lang="pt-BR" sz="3000" dirty="0" smtClean="0">
                <a:solidFill>
                  <a:schemeClr val="lt1"/>
                </a:solidFill>
              </a:rPr>
              <a:t>imprecisão articulatória</a:t>
            </a:r>
            <a:r>
              <a:rPr lang="pt-BR" sz="3000" dirty="0">
                <a:solidFill>
                  <a:schemeClr val="lt1"/>
                </a:solidFill>
              </a:rPr>
              <a:t>​</a:t>
            </a:r>
          </a:p>
        </p:txBody>
      </p:sp>
      <p:sp>
        <p:nvSpPr>
          <p:cNvPr id="28" name="Google Shape;522;p11">
            <a:hlinkClick r:id="" action="ppaction://hlinkshowjump?jump=nextslide"/>
          </p:cNvPr>
          <p:cNvSpPr/>
          <p:nvPr/>
        </p:nvSpPr>
        <p:spPr>
          <a:xfrm>
            <a:off x="1538663" y="531348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 smtClean="0">
                <a:solidFill>
                  <a:schemeClr val="lt1"/>
                </a:solidFill>
              </a:rPr>
              <a:t>Som </a:t>
            </a:r>
            <a:r>
              <a:rPr lang="pt-BR" sz="3000" dirty="0">
                <a:solidFill>
                  <a:schemeClr val="lt1"/>
                </a:solidFill>
              </a:rPr>
              <a:t>comprimido </a:t>
            </a:r>
            <a:r>
              <a:rPr lang="pt-BR" sz="3000" dirty="0" smtClean="0">
                <a:solidFill>
                  <a:schemeClr val="lt1"/>
                </a:solidFill>
              </a:rPr>
              <a:t>e entrecortado com pouca quantidade de </a:t>
            </a:r>
            <a:r>
              <a:rPr lang="pt-BR" sz="3000" dirty="0">
                <a:solidFill>
                  <a:schemeClr val="lt1"/>
                </a:solidFill>
              </a:rPr>
              <a:t>ar </a:t>
            </a:r>
            <a:r>
              <a:rPr lang="pt-BR" sz="3000" dirty="0" err="1">
                <a:solidFill>
                  <a:schemeClr val="lt1"/>
                </a:solidFill>
              </a:rPr>
              <a:t>transglótico</a:t>
            </a:r>
            <a:endParaRPr lang="pt-BR" sz="3000" dirty="0">
              <a:solidFill>
                <a:schemeClr val="lt1"/>
              </a:solidFill>
            </a:endParaRPr>
          </a:p>
        </p:txBody>
      </p:sp>
      <p:sp>
        <p:nvSpPr>
          <p:cNvPr id="30" name="Google Shape;522;p11">
            <a:hlinkClick r:id="rId6" action="ppaction://hlinksldjump"/>
          </p:cNvPr>
          <p:cNvSpPr/>
          <p:nvPr/>
        </p:nvSpPr>
        <p:spPr>
          <a:xfrm>
            <a:off x="1538663" y="688404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Frequência da voz em torno de 250 Hz</a:t>
            </a:r>
          </a:p>
        </p:txBody>
      </p:sp>
      <p:sp>
        <p:nvSpPr>
          <p:cNvPr id="33" name="Google Shape;522;p11">
            <a:hlinkClick r:id="rId6" action="ppaction://hlinksldjump"/>
          </p:cNvPr>
          <p:cNvSpPr/>
          <p:nvPr/>
        </p:nvSpPr>
        <p:spPr>
          <a:xfrm>
            <a:off x="1538663" y="845460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Nenhuma das alternativas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88" y="562229"/>
            <a:ext cx="7364606" cy="2036240"/>
          </a:xfrm>
          <a:prstGeom prst="rect">
            <a:avLst/>
          </a:prstGeom>
        </p:spPr>
      </p:pic>
      <p:sp>
        <p:nvSpPr>
          <p:cNvPr id="33" name="Google Shape;518;p11">
            <a:hlinkClick r:id="" action="ppaction://hlinkshowjump?jump=nextslide"/>
          </p:cNvPr>
          <p:cNvSpPr/>
          <p:nvPr/>
        </p:nvSpPr>
        <p:spPr>
          <a:xfrm>
            <a:off x="11537359" y="418742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518;p11">
            <a:hlinkClick r:id="" action="ppaction://hlinkshowjump?jump=nextslide"/>
          </p:cNvPr>
          <p:cNvSpPr/>
          <p:nvPr/>
        </p:nvSpPr>
        <p:spPr>
          <a:xfrm>
            <a:off x="11537359" y="575798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518;p11">
            <a:hlinkClick r:id="" action="ppaction://hlinkshowjump?jump=nextslide"/>
          </p:cNvPr>
          <p:cNvSpPr/>
          <p:nvPr/>
        </p:nvSpPr>
        <p:spPr>
          <a:xfrm>
            <a:off x="11537359" y="732854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518;p11">
            <a:hlinkClick r:id="" action="ppaction://hlinkshowjump?jump=nextslide"/>
          </p:cNvPr>
          <p:cNvSpPr/>
          <p:nvPr/>
        </p:nvSpPr>
        <p:spPr>
          <a:xfrm>
            <a:off x="11537359" y="889910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329" y="1024894"/>
            <a:ext cx="3462828" cy="1377815"/>
          </a:xfrm>
          <a:prstGeom prst="rect">
            <a:avLst/>
          </a:prstGeom>
        </p:spPr>
      </p:pic>
      <p:sp>
        <p:nvSpPr>
          <p:cNvPr id="43" name="Google Shape;107;p3"/>
          <p:cNvSpPr txBox="1"/>
          <p:nvPr/>
        </p:nvSpPr>
        <p:spPr>
          <a:xfrm>
            <a:off x="1538663" y="2507447"/>
            <a:ext cx="113073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3700"/>
            </a:pP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Como se caracteriza a voz que apresenta espasmo de abdução? </a:t>
            </a:r>
          </a:p>
        </p:txBody>
      </p:sp>
      <p:sp>
        <p:nvSpPr>
          <p:cNvPr id="44" name="Retângulo 43">
            <a:hlinkClick r:id="rId5" action="ppaction://hlinksldjump"/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Google Shape;522;p11">
            <a:hlinkClick r:id="" action="ppaction://hlinkshowjump?jump=nextslide"/>
          </p:cNvPr>
          <p:cNvSpPr/>
          <p:nvPr/>
        </p:nvSpPr>
        <p:spPr>
          <a:xfrm>
            <a:off x="1538663" y="374292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Com escape de ar nas emissões</a:t>
            </a:r>
          </a:p>
        </p:txBody>
      </p:sp>
      <p:sp>
        <p:nvSpPr>
          <p:cNvPr id="36" name="Google Shape;522;p11">
            <a:hlinkClick r:id="rId6" action="ppaction://hlinksldjump"/>
          </p:cNvPr>
          <p:cNvSpPr/>
          <p:nvPr/>
        </p:nvSpPr>
        <p:spPr>
          <a:xfrm>
            <a:off x="1538663" y="531348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Bitonal</a:t>
            </a:r>
          </a:p>
        </p:txBody>
      </p:sp>
      <p:sp>
        <p:nvSpPr>
          <p:cNvPr id="38" name="Google Shape;522;p11">
            <a:hlinkClick r:id="rId6" action="ppaction://hlinksldjump"/>
          </p:cNvPr>
          <p:cNvSpPr/>
          <p:nvPr/>
        </p:nvSpPr>
        <p:spPr>
          <a:xfrm>
            <a:off x="1538663" y="688404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Tensa</a:t>
            </a:r>
          </a:p>
        </p:txBody>
      </p:sp>
      <p:sp>
        <p:nvSpPr>
          <p:cNvPr id="40" name="Google Shape;522;p11">
            <a:hlinkClick r:id="rId6" action="ppaction://hlinksldjump"/>
          </p:cNvPr>
          <p:cNvSpPr/>
          <p:nvPr/>
        </p:nvSpPr>
        <p:spPr>
          <a:xfrm>
            <a:off x="1538663" y="845460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Nenhuma das alternativas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88" y="562229"/>
            <a:ext cx="7364606" cy="2036240"/>
          </a:xfrm>
          <a:prstGeom prst="rect">
            <a:avLst/>
          </a:prstGeom>
        </p:spPr>
      </p:pic>
      <p:sp>
        <p:nvSpPr>
          <p:cNvPr id="25" name="Google Shape;518;p11">
            <a:hlinkClick r:id="" action="ppaction://hlinkshowjump?jump=nextslide"/>
          </p:cNvPr>
          <p:cNvSpPr/>
          <p:nvPr/>
        </p:nvSpPr>
        <p:spPr>
          <a:xfrm>
            <a:off x="11537359" y="418742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18;p11">
            <a:hlinkClick r:id="" action="ppaction://hlinkshowjump?jump=nextslide"/>
          </p:cNvPr>
          <p:cNvSpPr/>
          <p:nvPr/>
        </p:nvSpPr>
        <p:spPr>
          <a:xfrm>
            <a:off x="11537359" y="575798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518;p11">
            <a:hlinkClick r:id="" action="ppaction://hlinkshowjump?jump=nextslide"/>
          </p:cNvPr>
          <p:cNvSpPr/>
          <p:nvPr/>
        </p:nvSpPr>
        <p:spPr>
          <a:xfrm>
            <a:off x="11537359" y="732854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518;p11">
            <a:hlinkClick r:id="" action="ppaction://hlinkshowjump?jump=nextslide"/>
          </p:cNvPr>
          <p:cNvSpPr/>
          <p:nvPr/>
        </p:nvSpPr>
        <p:spPr>
          <a:xfrm>
            <a:off x="11537359" y="889910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329" y="1024894"/>
            <a:ext cx="3462828" cy="1377815"/>
          </a:xfrm>
          <a:prstGeom prst="rect">
            <a:avLst/>
          </a:prstGeom>
        </p:spPr>
      </p:pic>
      <p:sp>
        <p:nvSpPr>
          <p:cNvPr id="35" name="Google Shape;107;p3"/>
          <p:cNvSpPr txBox="1"/>
          <p:nvPr/>
        </p:nvSpPr>
        <p:spPr>
          <a:xfrm>
            <a:off x="1538663" y="2507447"/>
            <a:ext cx="113073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3700"/>
            </a:pP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Na </a:t>
            </a:r>
            <a:r>
              <a:rPr lang="pt-BR" sz="3000" dirty="0" err="1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disfonia</a:t>
            </a: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 da muda vocal em homens, qual é o tipo de voz mais comumente observado?</a:t>
            </a:r>
          </a:p>
        </p:txBody>
      </p: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Google Shape;522;p11">
            <a:hlinkClick r:id="rId6" action="ppaction://hlinksldjump"/>
          </p:cNvPr>
          <p:cNvSpPr/>
          <p:nvPr/>
        </p:nvSpPr>
        <p:spPr>
          <a:xfrm>
            <a:off x="1538663" y="374292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Voz grave​</a:t>
            </a:r>
          </a:p>
        </p:txBody>
      </p:sp>
      <p:sp>
        <p:nvSpPr>
          <p:cNvPr id="28" name="Google Shape;522;p11">
            <a:hlinkClick r:id="rId6" action="ppaction://hlinksldjump"/>
          </p:cNvPr>
          <p:cNvSpPr/>
          <p:nvPr/>
        </p:nvSpPr>
        <p:spPr>
          <a:xfrm>
            <a:off x="1538663" y="531348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Voz tensa​</a:t>
            </a:r>
          </a:p>
        </p:txBody>
      </p:sp>
      <p:sp>
        <p:nvSpPr>
          <p:cNvPr id="30" name="Google Shape;522;p11">
            <a:hlinkClick r:id="rId6" action="ppaction://hlinksldjump"/>
          </p:cNvPr>
          <p:cNvSpPr/>
          <p:nvPr/>
        </p:nvSpPr>
        <p:spPr>
          <a:xfrm>
            <a:off x="1538663" y="688404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Voz monótona​</a:t>
            </a:r>
          </a:p>
        </p:txBody>
      </p:sp>
      <p:sp>
        <p:nvSpPr>
          <p:cNvPr id="32" name="Google Shape;522;p11">
            <a:hlinkClick r:id="" action="ppaction://hlinkshowjump?jump=nextslide"/>
          </p:cNvPr>
          <p:cNvSpPr/>
          <p:nvPr/>
        </p:nvSpPr>
        <p:spPr>
          <a:xfrm>
            <a:off x="1538663" y="845460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Voz aguda​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95" y="3646273"/>
            <a:ext cx="15436410" cy="4017612"/>
          </a:xfrm>
          <a:prstGeom prst="rect">
            <a:avLst/>
          </a:prstGeom>
        </p:spPr>
      </p:pic>
      <p:grpSp>
        <p:nvGrpSpPr>
          <p:cNvPr id="539" name="Google Shape;539;p33"/>
          <p:cNvGrpSpPr/>
          <p:nvPr/>
        </p:nvGrpSpPr>
        <p:grpSpPr>
          <a:xfrm>
            <a:off x="8317907" y="1294901"/>
            <a:ext cx="1652187" cy="2648450"/>
            <a:chOff x="63500" y="63500"/>
            <a:chExt cx="2458085" cy="3940302"/>
          </a:xfrm>
        </p:grpSpPr>
        <p:sp>
          <p:nvSpPr>
            <p:cNvPr id="540" name="Google Shape;540;p33"/>
            <p:cNvSpPr/>
            <p:nvPr/>
          </p:nvSpPr>
          <p:spPr>
            <a:xfrm>
              <a:off x="63500" y="63500"/>
              <a:ext cx="2458085" cy="1763268"/>
            </a:xfrm>
            <a:custGeom>
              <a:avLst/>
              <a:gdLst/>
              <a:ahLst/>
              <a:cxnLst/>
              <a:rect l="l" t="t" r="r" b="b"/>
              <a:pathLst>
                <a:path w="2458085" h="1763268" extrusionOk="0">
                  <a:moveTo>
                    <a:pt x="1229106" y="1667002"/>
                  </a:moveTo>
                  <a:cubicBezTo>
                    <a:pt x="1397000" y="1667002"/>
                    <a:pt x="1557020" y="1701038"/>
                    <a:pt x="1702816" y="1762379"/>
                  </a:cubicBezTo>
                  <a:lnTo>
                    <a:pt x="2458085" y="0"/>
                  </a:lnTo>
                  <a:lnTo>
                    <a:pt x="1851279" y="0"/>
                  </a:lnTo>
                  <a:lnTo>
                    <a:pt x="1250696" y="1411732"/>
                  </a:lnTo>
                  <a:lnTo>
                    <a:pt x="662559" y="0"/>
                  </a:lnTo>
                  <a:lnTo>
                    <a:pt x="0" y="0"/>
                  </a:lnTo>
                  <a:lnTo>
                    <a:pt x="753110" y="1763268"/>
                  </a:lnTo>
                  <a:cubicBezTo>
                    <a:pt x="899414" y="1701292"/>
                    <a:pt x="1060323" y="1667002"/>
                    <a:pt x="1228979" y="1667002"/>
                  </a:cubicBezTo>
                </a:path>
              </a:pathLst>
            </a:custGeom>
            <a:solidFill>
              <a:srgbClr val="F390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243459" y="1905508"/>
              <a:ext cx="2098294" cy="2098294"/>
            </a:xfrm>
            <a:custGeom>
              <a:avLst/>
              <a:gdLst/>
              <a:ahLst/>
              <a:cxnLst/>
              <a:rect l="l" t="t" r="r" b="b"/>
              <a:pathLst>
                <a:path w="2098294" h="2098294" extrusionOk="0">
                  <a:moveTo>
                    <a:pt x="1400810" y="1471422"/>
                  </a:moveTo>
                  <a:lnTo>
                    <a:pt x="741680" y="1471422"/>
                  </a:lnTo>
                  <a:lnTo>
                    <a:pt x="741680" y="1267206"/>
                  </a:lnTo>
                  <a:lnTo>
                    <a:pt x="941705" y="1267206"/>
                  </a:lnTo>
                  <a:lnTo>
                    <a:pt x="941705" y="801878"/>
                  </a:lnTo>
                  <a:lnTo>
                    <a:pt x="760603" y="801878"/>
                  </a:lnTo>
                  <a:lnTo>
                    <a:pt x="760603" y="597535"/>
                  </a:lnTo>
                  <a:lnTo>
                    <a:pt x="1228090" y="597535"/>
                  </a:lnTo>
                  <a:lnTo>
                    <a:pt x="1228090" y="1267206"/>
                  </a:lnTo>
                  <a:lnTo>
                    <a:pt x="1400810" y="1267206"/>
                  </a:lnTo>
                  <a:close/>
                  <a:moveTo>
                    <a:pt x="1049147" y="0"/>
                  </a:moveTo>
                  <a:cubicBezTo>
                    <a:pt x="470662" y="0"/>
                    <a:pt x="0" y="470662"/>
                    <a:pt x="0" y="1049147"/>
                  </a:cubicBezTo>
                  <a:cubicBezTo>
                    <a:pt x="0" y="1627632"/>
                    <a:pt x="470662" y="2098294"/>
                    <a:pt x="1049147" y="2098294"/>
                  </a:cubicBezTo>
                  <a:cubicBezTo>
                    <a:pt x="1627632" y="2098294"/>
                    <a:pt x="2098294" y="1627632"/>
                    <a:pt x="2098294" y="1049147"/>
                  </a:cubicBezTo>
                  <a:cubicBezTo>
                    <a:pt x="2098294" y="470662"/>
                    <a:pt x="1627632" y="0"/>
                    <a:pt x="1049147" y="0"/>
                  </a:cubicBezTo>
                </a:path>
              </a:pathLst>
            </a:custGeom>
            <a:solidFill>
              <a:srgbClr val="364E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tângulo 12">
            <a:hlinkClick r:id="rId4" action="ppaction://hlinksldjump"/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Google Shape;506;p10">
            <a:hlinkClick r:id="" action="ppaction://hlinkshowjump?jump=firstslide"/>
          </p:cNvPr>
          <p:cNvSpPr/>
          <p:nvPr/>
        </p:nvSpPr>
        <p:spPr>
          <a:xfrm>
            <a:off x="4311707" y="7396767"/>
            <a:ext cx="4445436" cy="629488"/>
          </a:xfrm>
          <a:prstGeom prst="rect">
            <a:avLst/>
          </a:prstGeom>
          <a:solidFill>
            <a:srgbClr val="EB956F"/>
          </a:solidFill>
          <a:ln w="127000" cap="rnd" cmpd="sng">
            <a:solidFill>
              <a:srgbClr val="EB95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500" b="1" dirty="0" smtClean="0">
                <a:solidFill>
                  <a:schemeClr val="bg1"/>
                </a:solidFill>
              </a:rPr>
              <a:t>Jogar novamente</a:t>
            </a:r>
            <a:endParaRPr sz="35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1" name="Google Shape;506;p10">
            <a:hlinkClick r:id="" action="ppaction://hlinkshowjump?jump=nextslide"/>
          </p:cNvPr>
          <p:cNvSpPr/>
          <p:nvPr/>
        </p:nvSpPr>
        <p:spPr>
          <a:xfrm>
            <a:off x="9486615" y="7396766"/>
            <a:ext cx="4445436" cy="629488"/>
          </a:xfrm>
          <a:prstGeom prst="rect">
            <a:avLst/>
          </a:prstGeom>
          <a:solidFill>
            <a:srgbClr val="EB956F"/>
          </a:solidFill>
          <a:ln w="127000" cap="rnd" cmpd="sng">
            <a:solidFill>
              <a:srgbClr val="EB95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500" b="1" dirty="0" smtClean="0">
                <a:solidFill>
                  <a:schemeClr val="bg1"/>
                </a:solidFill>
              </a:rPr>
              <a:t>Créditos</a:t>
            </a:r>
            <a:endParaRPr sz="35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" r="38961" b="24378"/>
          <a:stretch/>
        </p:blipFill>
        <p:spPr>
          <a:xfrm>
            <a:off x="11179161" y="2645477"/>
            <a:ext cx="7185040" cy="7717723"/>
          </a:xfrm>
          <a:prstGeom prst="rect">
            <a:avLst/>
          </a:prstGeom>
        </p:spPr>
      </p:pic>
      <p:sp>
        <p:nvSpPr>
          <p:cNvPr id="15" name="Google Shape;546;p34"/>
          <p:cNvSpPr txBox="1"/>
          <p:nvPr/>
        </p:nvSpPr>
        <p:spPr>
          <a:xfrm>
            <a:off x="791074" y="1515673"/>
            <a:ext cx="12467700" cy="361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9080" marR="0" lvl="1" indent="0" algn="l" rtl="0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Desenvolvimento</a:t>
            </a:r>
            <a:r>
              <a:rPr lang="en-US" sz="2000" b="1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: 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Ana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Letícia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2000" b="0" i="0" u="none" strike="noStrike" cap="none" dirty="0" smtClean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Ávila,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+mj-lt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Bruna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Stéfanie</a:t>
            </a:r>
            <a:r>
              <a:rPr lang="en-US" sz="2000" b="0" i="0" u="none" strike="noStrike" cap="none" dirty="0" smtClean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, Isabelle Oliveira, </a:t>
            </a:r>
            <a:r>
              <a:rPr lang="en-US" sz="2000" b="0" i="0" u="none" strike="noStrike" cap="none" dirty="0" err="1" smtClean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Raíssa</a:t>
            </a:r>
            <a:r>
              <a:rPr lang="en-US" sz="2000" b="0" i="0" u="none" strike="noStrike" cap="none" dirty="0" smtClean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Cabral,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Thaís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2000" b="0" i="0" u="none" strike="noStrike" cap="none" dirty="0" smtClean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Fonseca, 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Maria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Luiza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Diniz</a:t>
            </a:r>
            <a:r>
              <a:rPr lang="en-US" sz="2000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,</a:t>
            </a:r>
            <a:r>
              <a:rPr lang="en-US" sz="2000" b="0" i="0" u="none" strike="noStrike" cap="none" dirty="0" smtClean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Moisés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2000" b="0" i="0" u="none" strike="noStrike" cap="none" dirty="0" smtClean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Alves,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Séphorah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2000" b="0" i="0" u="none" strike="noStrike" cap="none" dirty="0" smtClean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Sevigne,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Talisson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2000" b="0" i="0" u="none" strike="noStrike" cap="none" dirty="0" smtClean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Farley,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Melyssa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Tamietti</a:t>
            </a:r>
            <a:r>
              <a:rPr lang="en-US" sz="2000" b="0" i="0" u="none" strike="noStrike" cap="none" dirty="0" smtClean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2000" b="0" i="0" u="none" strike="noStrike" cap="none" dirty="0">
              <a:solidFill>
                <a:srgbClr val="354EA2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259080" marR="0" lvl="1" indent="0" algn="l" rtl="0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 dirty="0">
              <a:solidFill>
                <a:srgbClr val="354EA2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259080" marR="0" lvl="1" indent="0" algn="l" rtl="0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Organização</a:t>
            </a:r>
            <a:r>
              <a:rPr lang="en-US" sz="2000" b="1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: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Laís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de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Fátima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Oliveira Silva, Lilian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Tonete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Guimarães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,  </a:t>
            </a:r>
            <a:endParaRPr sz="2000" b="0" i="0" u="none" strike="noStrike" cap="none" dirty="0">
              <a:solidFill>
                <a:srgbClr val="354EA2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259080" marR="0" lvl="1" indent="0" algn="l" rtl="0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Maria 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Vitória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das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Graças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Freitas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Belino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,  Selena Ester de Oliveira </a:t>
            </a:r>
            <a:endParaRPr sz="2000" b="0" i="0" u="none" strike="noStrike" cap="none" dirty="0">
              <a:solidFill>
                <a:srgbClr val="354EA2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259080" marR="0" lvl="1" indent="0" algn="l" rtl="0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Teixeira,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Thamys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Paula Souza Brito,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Willian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Hote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Scanferla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2000" b="0" i="0" u="none" strike="noStrike" cap="none" dirty="0">
              <a:solidFill>
                <a:srgbClr val="354EA2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548;p34"/>
          <p:cNvSpPr txBox="1"/>
          <p:nvPr/>
        </p:nvSpPr>
        <p:spPr>
          <a:xfrm>
            <a:off x="1016406" y="6234950"/>
            <a:ext cx="8800500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Coordernação</a:t>
            </a:r>
            <a:r>
              <a:rPr lang="en-US" sz="2000" b="1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: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Profa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. </a:t>
            </a:r>
            <a:r>
              <a:rPr lang="en-US" sz="2000" b="0" i="0" u="none" strike="noStrike" cap="none" dirty="0" err="1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Letícia</a:t>
            </a:r>
            <a:r>
              <a:rPr lang="en-US" sz="2000" b="0" i="0" u="none" strike="noStrike" cap="none" dirty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 Caldas </a:t>
            </a:r>
            <a:r>
              <a:rPr lang="en-US" sz="2000" b="0" i="0" u="none" strike="noStrike" cap="none" dirty="0" smtClean="0">
                <a:solidFill>
                  <a:srgbClr val="354EA2"/>
                </a:solidFill>
                <a:latin typeface="+mj-lt"/>
                <a:ea typeface="Montserrat"/>
                <a:cs typeface="Montserrat"/>
                <a:sym typeface="Montserrat"/>
              </a:rPr>
              <a:t>Teixeira</a:t>
            </a:r>
            <a:endParaRPr sz="2000" b="0" i="0" u="none" strike="noStrike" cap="none" dirty="0">
              <a:solidFill>
                <a:srgbClr val="000000"/>
              </a:solidFill>
              <a:latin typeface="+mj-lt"/>
              <a:sym typeface="Arial"/>
            </a:endParaRPr>
          </a:p>
        </p:txBody>
      </p:sp>
      <p:sp>
        <p:nvSpPr>
          <p:cNvPr id="18" name="Google Shape;506;p10">
            <a:hlinkClick r:id="" action="ppaction://hlinkshowjump?jump=firstslide"/>
          </p:cNvPr>
          <p:cNvSpPr/>
          <p:nvPr/>
        </p:nvSpPr>
        <p:spPr>
          <a:xfrm>
            <a:off x="1016406" y="8615658"/>
            <a:ext cx="4088994" cy="552544"/>
          </a:xfrm>
          <a:prstGeom prst="rect">
            <a:avLst/>
          </a:prstGeom>
          <a:solidFill>
            <a:srgbClr val="EB956F"/>
          </a:solidFill>
          <a:ln w="127000" cap="rnd" cmpd="sng">
            <a:solidFill>
              <a:srgbClr val="EB95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000" b="1" dirty="0" smtClean="0">
                <a:solidFill>
                  <a:srgbClr val="1F3864"/>
                </a:solidFill>
              </a:rPr>
              <a:t>Jogar novamente</a:t>
            </a:r>
            <a:endParaRPr sz="30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633" y="8337146"/>
            <a:ext cx="1499746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3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24" y="3100224"/>
            <a:ext cx="7504826" cy="29141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" r="18377" b="-1"/>
          <a:stretch/>
        </p:blipFill>
        <p:spPr>
          <a:xfrm>
            <a:off x="11829619" y="-38101"/>
            <a:ext cx="6496481" cy="6706369"/>
          </a:xfrm>
          <a:prstGeom prst="rect">
            <a:avLst/>
          </a:prstGeom>
        </p:spPr>
      </p:pic>
      <p:sp>
        <p:nvSpPr>
          <p:cNvPr id="12" name="Retângulo 11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Google Shape;95;p2"/>
          <p:cNvSpPr txBox="1"/>
          <p:nvPr/>
        </p:nvSpPr>
        <p:spPr>
          <a:xfrm>
            <a:off x="7772400" y="491490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​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06;p10">
            <a:hlinkClick r:id="" action="ppaction://hlinkshowjump?jump=nextslide"/>
          </p:cNvPr>
          <p:cNvSpPr/>
          <p:nvPr/>
        </p:nvSpPr>
        <p:spPr>
          <a:xfrm>
            <a:off x="1298472" y="6788121"/>
            <a:ext cx="2663927" cy="552544"/>
          </a:xfrm>
          <a:prstGeom prst="rect">
            <a:avLst/>
          </a:prstGeom>
          <a:solidFill>
            <a:srgbClr val="EB956F"/>
          </a:solidFill>
          <a:ln w="127000" cap="rnd" cmpd="sng">
            <a:solidFill>
              <a:srgbClr val="EB95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000" b="1" dirty="0" smtClean="0">
                <a:solidFill>
                  <a:srgbClr val="1F3864"/>
                </a:solidFill>
              </a:rPr>
              <a:t>Começar</a:t>
            </a:r>
            <a:endParaRPr sz="30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98" y="4460473"/>
            <a:ext cx="13339204" cy="23532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281" y="2208293"/>
            <a:ext cx="2743438" cy="2938527"/>
          </a:xfrm>
          <a:prstGeom prst="rect">
            <a:avLst/>
          </a:prstGeom>
        </p:spPr>
      </p:pic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506;p10">
            <a:hlinkClick r:id="rId6" action="ppaction://hlinksldjump"/>
          </p:cNvPr>
          <p:cNvSpPr/>
          <p:nvPr/>
        </p:nvSpPr>
        <p:spPr>
          <a:xfrm>
            <a:off x="6726355" y="6642024"/>
            <a:ext cx="4835289" cy="706432"/>
          </a:xfrm>
          <a:prstGeom prst="rect">
            <a:avLst/>
          </a:prstGeom>
          <a:solidFill>
            <a:srgbClr val="364EA4"/>
          </a:solidFill>
          <a:ln w="127000" cap="rnd" cmpd="sng">
            <a:solidFill>
              <a:srgbClr val="364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Tente </a:t>
            </a:r>
            <a:r>
              <a:rPr lang="pt-BR" sz="4000" b="1" dirty="0" smtClean="0">
                <a:solidFill>
                  <a:schemeClr val="bg1"/>
                </a:solidFill>
              </a:rPr>
              <a:t>novamente</a:t>
            </a:r>
            <a:endParaRPr sz="4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98" y="4460473"/>
            <a:ext cx="13339204" cy="23532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281" y="2208293"/>
            <a:ext cx="2743438" cy="2938527"/>
          </a:xfrm>
          <a:prstGeom prst="rect">
            <a:avLst/>
          </a:prstGeom>
        </p:spPr>
      </p:pic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506;p10">
            <a:hlinkClick r:id="rId6" action="ppaction://hlinksldjump"/>
          </p:cNvPr>
          <p:cNvSpPr/>
          <p:nvPr/>
        </p:nvSpPr>
        <p:spPr>
          <a:xfrm>
            <a:off x="6726355" y="6642024"/>
            <a:ext cx="4835289" cy="706432"/>
          </a:xfrm>
          <a:prstGeom prst="rect">
            <a:avLst/>
          </a:prstGeom>
          <a:solidFill>
            <a:srgbClr val="364EA4"/>
          </a:solidFill>
          <a:ln w="127000" cap="rnd" cmpd="sng">
            <a:solidFill>
              <a:srgbClr val="364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Tente </a:t>
            </a:r>
            <a:r>
              <a:rPr lang="pt-BR" sz="4000" b="1" dirty="0" smtClean="0">
                <a:solidFill>
                  <a:schemeClr val="bg1"/>
                </a:solidFill>
              </a:rPr>
              <a:t>novamente</a:t>
            </a:r>
            <a:endParaRPr sz="4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481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98" y="4460473"/>
            <a:ext cx="13339204" cy="23532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281" y="2208293"/>
            <a:ext cx="2743438" cy="2938527"/>
          </a:xfrm>
          <a:prstGeom prst="rect">
            <a:avLst/>
          </a:prstGeom>
        </p:spPr>
      </p:pic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506;p10">
            <a:hlinkClick r:id="rId6" action="ppaction://hlinksldjump"/>
          </p:cNvPr>
          <p:cNvSpPr/>
          <p:nvPr/>
        </p:nvSpPr>
        <p:spPr>
          <a:xfrm>
            <a:off x="6726355" y="6642024"/>
            <a:ext cx="4835289" cy="706432"/>
          </a:xfrm>
          <a:prstGeom prst="rect">
            <a:avLst/>
          </a:prstGeom>
          <a:solidFill>
            <a:srgbClr val="364EA4"/>
          </a:solidFill>
          <a:ln w="127000" cap="rnd" cmpd="sng">
            <a:solidFill>
              <a:srgbClr val="364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Tente </a:t>
            </a:r>
            <a:r>
              <a:rPr lang="pt-BR" sz="4000" b="1" dirty="0" smtClean="0">
                <a:solidFill>
                  <a:schemeClr val="bg1"/>
                </a:solidFill>
              </a:rPr>
              <a:t>novamente</a:t>
            </a:r>
            <a:endParaRPr sz="4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081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98" y="4460473"/>
            <a:ext cx="13339204" cy="23532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281" y="2208293"/>
            <a:ext cx="2743438" cy="2938527"/>
          </a:xfrm>
          <a:prstGeom prst="rect">
            <a:avLst/>
          </a:prstGeom>
        </p:spPr>
      </p:pic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506;p10">
            <a:hlinkClick r:id="rId6" action="ppaction://hlinksldjump"/>
          </p:cNvPr>
          <p:cNvSpPr/>
          <p:nvPr/>
        </p:nvSpPr>
        <p:spPr>
          <a:xfrm>
            <a:off x="6726355" y="6642024"/>
            <a:ext cx="4835289" cy="706432"/>
          </a:xfrm>
          <a:prstGeom prst="rect">
            <a:avLst/>
          </a:prstGeom>
          <a:solidFill>
            <a:srgbClr val="364EA4"/>
          </a:solidFill>
          <a:ln w="127000" cap="rnd" cmpd="sng">
            <a:solidFill>
              <a:srgbClr val="364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Tente </a:t>
            </a:r>
            <a:r>
              <a:rPr lang="pt-BR" sz="4000" b="1" dirty="0" smtClean="0">
                <a:solidFill>
                  <a:schemeClr val="bg1"/>
                </a:solidFill>
              </a:rPr>
              <a:t>novamente</a:t>
            </a:r>
            <a:endParaRPr sz="4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036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98" y="4460473"/>
            <a:ext cx="13339204" cy="23532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281" y="2208293"/>
            <a:ext cx="2743438" cy="2938527"/>
          </a:xfrm>
          <a:prstGeom prst="rect">
            <a:avLst/>
          </a:prstGeom>
        </p:spPr>
      </p:pic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506;p10">
            <a:hlinkClick r:id="rId6" action="ppaction://hlinksldjump"/>
          </p:cNvPr>
          <p:cNvSpPr/>
          <p:nvPr/>
        </p:nvSpPr>
        <p:spPr>
          <a:xfrm>
            <a:off x="6726355" y="6642024"/>
            <a:ext cx="4835289" cy="706432"/>
          </a:xfrm>
          <a:prstGeom prst="rect">
            <a:avLst/>
          </a:prstGeom>
          <a:solidFill>
            <a:srgbClr val="364EA4"/>
          </a:solidFill>
          <a:ln w="127000" cap="rnd" cmpd="sng">
            <a:solidFill>
              <a:srgbClr val="364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Tente </a:t>
            </a:r>
            <a:r>
              <a:rPr lang="pt-BR" sz="4000" b="1" dirty="0" smtClean="0">
                <a:solidFill>
                  <a:schemeClr val="bg1"/>
                </a:solidFill>
              </a:rPr>
              <a:t>novamente</a:t>
            </a:r>
            <a:endParaRPr sz="4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512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98" y="4460473"/>
            <a:ext cx="13339204" cy="23532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281" y="2208293"/>
            <a:ext cx="2743438" cy="2938527"/>
          </a:xfrm>
          <a:prstGeom prst="rect">
            <a:avLst/>
          </a:prstGeom>
        </p:spPr>
      </p:pic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506;p10">
            <a:hlinkClick r:id="rId6" action="ppaction://hlinksldjump"/>
          </p:cNvPr>
          <p:cNvSpPr/>
          <p:nvPr/>
        </p:nvSpPr>
        <p:spPr>
          <a:xfrm>
            <a:off x="6726355" y="6642024"/>
            <a:ext cx="4835289" cy="706432"/>
          </a:xfrm>
          <a:prstGeom prst="rect">
            <a:avLst/>
          </a:prstGeom>
          <a:solidFill>
            <a:srgbClr val="364EA4"/>
          </a:solidFill>
          <a:ln w="127000" cap="rnd" cmpd="sng">
            <a:solidFill>
              <a:srgbClr val="364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Tente </a:t>
            </a:r>
            <a:r>
              <a:rPr lang="pt-BR" sz="4000" b="1" dirty="0" smtClean="0">
                <a:solidFill>
                  <a:schemeClr val="bg1"/>
                </a:solidFill>
              </a:rPr>
              <a:t>novamente</a:t>
            </a:r>
            <a:endParaRPr sz="4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5597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98" y="4460473"/>
            <a:ext cx="13339204" cy="23532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281" y="2208293"/>
            <a:ext cx="2743438" cy="2938527"/>
          </a:xfrm>
          <a:prstGeom prst="rect">
            <a:avLst/>
          </a:prstGeom>
        </p:spPr>
      </p:pic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506;p10">
            <a:hlinkClick r:id="rId6" action="ppaction://hlinksldjump"/>
          </p:cNvPr>
          <p:cNvSpPr/>
          <p:nvPr/>
        </p:nvSpPr>
        <p:spPr>
          <a:xfrm>
            <a:off x="6726355" y="6642024"/>
            <a:ext cx="4835289" cy="706432"/>
          </a:xfrm>
          <a:prstGeom prst="rect">
            <a:avLst/>
          </a:prstGeom>
          <a:solidFill>
            <a:srgbClr val="364EA4"/>
          </a:solidFill>
          <a:ln w="127000" cap="rnd" cmpd="sng">
            <a:solidFill>
              <a:srgbClr val="364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Tente </a:t>
            </a:r>
            <a:r>
              <a:rPr lang="pt-BR" sz="4000" b="1" dirty="0" smtClean="0">
                <a:solidFill>
                  <a:schemeClr val="bg1"/>
                </a:solidFill>
              </a:rPr>
              <a:t>novamente</a:t>
            </a:r>
            <a:endParaRPr sz="4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7686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98" y="4460473"/>
            <a:ext cx="13339204" cy="23532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281" y="2208293"/>
            <a:ext cx="2743438" cy="2938527"/>
          </a:xfrm>
          <a:prstGeom prst="rect">
            <a:avLst/>
          </a:prstGeom>
        </p:spPr>
      </p:pic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506;p10">
            <a:hlinkClick r:id="rId6" action="ppaction://hlinksldjump"/>
          </p:cNvPr>
          <p:cNvSpPr/>
          <p:nvPr/>
        </p:nvSpPr>
        <p:spPr>
          <a:xfrm>
            <a:off x="6726355" y="6642024"/>
            <a:ext cx="4835289" cy="706432"/>
          </a:xfrm>
          <a:prstGeom prst="rect">
            <a:avLst/>
          </a:prstGeom>
          <a:solidFill>
            <a:srgbClr val="364EA4"/>
          </a:solidFill>
          <a:ln w="127000" cap="rnd" cmpd="sng">
            <a:solidFill>
              <a:srgbClr val="364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Tente </a:t>
            </a:r>
            <a:r>
              <a:rPr lang="pt-BR" sz="4000" b="1" dirty="0" smtClean="0">
                <a:solidFill>
                  <a:schemeClr val="bg1"/>
                </a:solidFill>
              </a:rPr>
              <a:t>novamente</a:t>
            </a:r>
            <a:endParaRPr sz="4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105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98" y="4460473"/>
            <a:ext cx="13339204" cy="23532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281" y="2208293"/>
            <a:ext cx="2743438" cy="2938527"/>
          </a:xfrm>
          <a:prstGeom prst="rect">
            <a:avLst/>
          </a:prstGeom>
        </p:spPr>
      </p:pic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506;p10">
            <a:hlinkClick r:id="rId6" action="ppaction://hlinksldjump"/>
          </p:cNvPr>
          <p:cNvSpPr/>
          <p:nvPr/>
        </p:nvSpPr>
        <p:spPr>
          <a:xfrm>
            <a:off x="6726355" y="6642024"/>
            <a:ext cx="4835289" cy="706432"/>
          </a:xfrm>
          <a:prstGeom prst="rect">
            <a:avLst/>
          </a:prstGeom>
          <a:solidFill>
            <a:srgbClr val="364EA4"/>
          </a:solidFill>
          <a:ln w="127000" cap="rnd" cmpd="sng">
            <a:solidFill>
              <a:srgbClr val="364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Tente </a:t>
            </a:r>
            <a:r>
              <a:rPr lang="pt-BR" sz="4000" b="1" dirty="0" smtClean="0">
                <a:solidFill>
                  <a:schemeClr val="bg1"/>
                </a:solidFill>
              </a:rPr>
              <a:t>novamente</a:t>
            </a:r>
            <a:endParaRPr sz="4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111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98" y="4460473"/>
            <a:ext cx="13339204" cy="23532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281" y="2208293"/>
            <a:ext cx="2743438" cy="2938527"/>
          </a:xfrm>
          <a:prstGeom prst="rect">
            <a:avLst/>
          </a:prstGeom>
        </p:spPr>
      </p:pic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506;p10">
            <a:hlinkClick r:id="rId6" action="ppaction://hlinksldjump"/>
          </p:cNvPr>
          <p:cNvSpPr/>
          <p:nvPr/>
        </p:nvSpPr>
        <p:spPr>
          <a:xfrm>
            <a:off x="6726355" y="6642024"/>
            <a:ext cx="4835289" cy="706432"/>
          </a:xfrm>
          <a:prstGeom prst="rect">
            <a:avLst/>
          </a:prstGeom>
          <a:solidFill>
            <a:srgbClr val="364EA4"/>
          </a:solidFill>
          <a:ln w="127000" cap="rnd" cmpd="sng">
            <a:solidFill>
              <a:srgbClr val="364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Tente </a:t>
            </a:r>
            <a:r>
              <a:rPr lang="pt-BR" sz="4000" b="1" dirty="0" smtClean="0">
                <a:solidFill>
                  <a:schemeClr val="bg1"/>
                </a:solidFill>
              </a:rPr>
              <a:t>novamente</a:t>
            </a:r>
            <a:endParaRPr sz="4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115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329" y="1024894"/>
            <a:ext cx="3462828" cy="1377815"/>
          </a:xfrm>
          <a:prstGeom prst="rect">
            <a:avLst/>
          </a:prstGeom>
        </p:spPr>
      </p:pic>
      <p:pic>
        <p:nvPicPr>
          <p:cNvPr id="18" name="Imagem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990" y="529955"/>
            <a:ext cx="5060363" cy="2077412"/>
          </a:xfrm>
          <a:prstGeom prst="rect">
            <a:avLst/>
          </a:prstGeom>
        </p:spPr>
      </p:pic>
      <p:sp>
        <p:nvSpPr>
          <p:cNvPr id="107" name="Google Shape;107;p3"/>
          <p:cNvSpPr txBox="1"/>
          <p:nvPr/>
        </p:nvSpPr>
        <p:spPr>
          <a:xfrm>
            <a:off x="1538663" y="2507447"/>
            <a:ext cx="155925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000" i="0" u="none" strike="noStrike" cap="none" dirty="0" err="1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Qual</a:t>
            </a:r>
            <a:r>
              <a:rPr lang="en-US" sz="3000" i="0" u="none" strike="noStrike" cap="none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3000" i="0" u="none" strike="noStrike" cap="none" dirty="0" err="1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correlato</a:t>
            </a:r>
            <a:r>
              <a:rPr lang="en-US" sz="3000" i="0" u="none" strike="noStrike" cap="none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3000" i="0" u="none" strike="noStrike" cap="none" dirty="0" err="1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fisiopatológico</a:t>
            </a:r>
            <a:r>
              <a:rPr lang="en-US" sz="3000" i="0" u="none" strike="noStrike" cap="none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3000" i="0" u="none" strike="noStrike" cap="none" dirty="0" err="1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associado</a:t>
            </a:r>
            <a:r>
              <a:rPr lang="en-US" sz="3000" i="0" u="none" strike="noStrike" cap="none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 a</a:t>
            </a:r>
            <a:r>
              <a:rPr lang="en-US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en-US" sz="3000" dirty="0" err="1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rouquidão</a:t>
            </a:r>
            <a:r>
              <a:rPr lang="en-US" sz="3000" i="0" u="none" strike="noStrike" cap="none" dirty="0" smtClean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?</a:t>
            </a:r>
            <a:endParaRPr sz="300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518;p11">
            <a:hlinkClick r:id="" action="ppaction://hlinkshowjump?jump=nextslide"/>
          </p:cNvPr>
          <p:cNvSpPr/>
          <p:nvPr/>
        </p:nvSpPr>
        <p:spPr>
          <a:xfrm>
            <a:off x="11537359" y="418742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518;p11">
            <a:hlinkClick r:id="" action="ppaction://hlinkshowjump?jump=nextslide"/>
          </p:cNvPr>
          <p:cNvSpPr/>
          <p:nvPr/>
        </p:nvSpPr>
        <p:spPr>
          <a:xfrm>
            <a:off x="11537359" y="575798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518;p11">
            <a:hlinkClick r:id="" action="ppaction://hlinkshowjump?jump=nextslide"/>
          </p:cNvPr>
          <p:cNvSpPr/>
          <p:nvPr/>
        </p:nvSpPr>
        <p:spPr>
          <a:xfrm>
            <a:off x="11537359" y="732854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18;p11">
            <a:hlinkClick r:id="" action="ppaction://hlinkshowjump?jump=nextslide"/>
          </p:cNvPr>
          <p:cNvSpPr/>
          <p:nvPr/>
        </p:nvSpPr>
        <p:spPr>
          <a:xfrm>
            <a:off x="11537359" y="889910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Retângulo 29">
            <a:hlinkClick r:id="rId6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Google Shape;522;p11">
            <a:hlinkClick r:id="rId7" action="ppaction://hlinksldjump"/>
          </p:cNvPr>
          <p:cNvSpPr/>
          <p:nvPr/>
        </p:nvSpPr>
        <p:spPr>
          <a:xfrm>
            <a:off x="1538663" y="374292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Escape de ar </a:t>
            </a:r>
            <a:r>
              <a:rPr lang="pt-BR" sz="3000" dirty="0" err="1">
                <a:solidFill>
                  <a:schemeClr val="lt1"/>
                </a:solidFill>
              </a:rPr>
              <a:t>transglótico</a:t>
            </a:r>
            <a:endParaRPr lang="pt-BR" sz="3000" dirty="0">
              <a:solidFill>
                <a:schemeClr val="lt1"/>
              </a:solidFill>
            </a:endParaRPr>
          </a:p>
        </p:txBody>
      </p:sp>
      <p:sp>
        <p:nvSpPr>
          <p:cNvPr id="24" name="Google Shape;522;p11">
            <a:hlinkClick r:id="rId7" action="ppaction://hlinksldjump"/>
          </p:cNvPr>
          <p:cNvSpPr/>
          <p:nvPr/>
        </p:nvSpPr>
        <p:spPr>
          <a:xfrm>
            <a:off x="1538663" y="531348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 smtClean="0">
                <a:solidFill>
                  <a:schemeClr val="lt1"/>
                </a:solidFill>
              </a:rPr>
              <a:t>Tensão</a:t>
            </a:r>
            <a:endParaRPr lang="pt-BR" sz="3000" dirty="0">
              <a:solidFill>
                <a:schemeClr val="lt1"/>
              </a:solidFill>
            </a:endParaRPr>
          </a:p>
        </p:txBody>
      </p:sp>
      <p:sp>
        <p:nvSpPr>
          <p:cNvPr id="26" name="Google Shape;522;p11">
            <a:hlinkClick r:id="rId7" action="ppaction://hlinksldjump"/>
          </p:cNvPr>
          <p:cNvSpPr/>
          <p:nvPr/>
        </p:nvSpPr>
        <p:spPr>
          <a:xfrm>
            <a:off x="1538663" y="688404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Irregularidade de vibração das pregas vocais</a:t>
            </a:r>
          </a:p>
        </p:txBody>
      </p:sp>
      <p:sp>
        <p:nvSpPr>
          <p:cNvPr id="28" name="Google Shape;522;p11">
            <a:hlinkClick r:id="" action="ppaction://hlinkshowjump?jump=nextslide"/>
          </p:cNvPr>
          <p:cNvSpPr/>
          <p:nvPr/>
        </p:nvSpPr>
        <p:spPr>
          <a:xfrm>
            <a:off x="1538663" y="845460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Nenhuma das alternativas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98" y="4460473"/>
            <a:ext cx="13339204" cy="23532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281" y="2208293"/>
            <a:ext cx="2743438" cy="2938527"/>
          </a:xfrm>
          <a:prstGeom prst="rect">
            <a:avLst/>
          </a:prstGeom>
        </p:spPr>
      </p:pic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506;p10">
            <a:hlinkClick r:id="rId6" action="ppaction://hlinksldjump"/>
          </p:cNvPr>
          <p:cNvSpPr/>
          <p:nvPr/>
        </p:nvSpPr>
        <p:spPr>
          <a:xfrm>
            <a:off x="6726355" y="6642024"/>
            <a:ext cx="4835289" cy="706432"/>
          </a:xfrm>
          <a:prstGeom prst="rect">
            <a:avLst/>
          </a:prstGeom>
          <a:solidFill>
            <a:srgbClr val="364EA4"/>
          </a:solidFill>
          <a:ln w="127000" cap="rnd" cmpd="sng">
            <a:solidFill>
              <a:srgbClr val="364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Tente </a:t>
            </a:r>
            <a:r>
              <a:rPr lang="pt-BR" sz="4000" b="1" dirty="0" smtClean="0">
                <a:solidFill>
                  <a:schemeClr val="bg1"/>
                </a:solidFill>
              </a:rPr>
              <a:t>novamente</a:t>
            </a:r>
            <a:endParaRPr sz="4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433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98" y="4460473"/>
            <a:ext cx="13339204" cy="23532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281" y="2208293"/>
            <a:ext cx="2743438" cy="2938527"/>
          </a:xfrm>
          <a:prstGeom prst="rect">
            <a:avLst/>
          </a:prstGeom>
        </p:spPr>
      </p:pic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506;p10">
            <a:hlinkClick r:id="rId6" action="ppaction://hlinksldjump"/>
          </p:cNvPr>
          <p:cNvSpPr/>
          <p:nvPr/>
        </p:nvSpPr>
        <p:spPr>
          <a:xfrm>
            <a:off x="6726355" y="6642024"/>
            <a:ext cx="4835289" cy="706432"/>
          </a:xfrm>
          <a:prstGeom prst="rect">
            <a:avLst/>
          </a:prstGeom>
          <a:solidFill>
            <a:srgbClr val="364EA4"/>
          </a:solidFill>
          <a:ln w="127000" cap="rnd" cmpd="sng">
            <a:solidFill>
              <a:srgbClr val="364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Tente </a:t>
            </a:r>
            <a:r>
              <a:rPr lang="pt-BR" sz="4000" b="1" dirty="0" smtClean="0">
                <a:solidFill>
                  <a:schemeClr val="bg1"/>
                </a:solidFill>
              </a:rPr>
              <a:t>novamente</a:t>
            </a:r>
            <a:endParaRPr sz="4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061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98" y="4460473"/>
            <a:ext cx="13339204" cy="23532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281" y="2208293"/>
            <a:ext cx="2743438" cy="2938527"/>
          </a:xfrm>
          <a:prstGeom prst="rect">
            <a:avLst/>
          </a:prstGeom>
        </p:spPr>
      </p:pic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506;p10">
            <a:hlinkClick r:id="rId6" action="ppaction://hlinksldjump"/>
          </p:cNvPr>
          <p:cNvSpPr/>
          <p:nvPr/>
        </p:nvSpPr>
        <p:spPr>
          <a:xfrm>
            <a:off x="6726355" y="6642024"/>
            <a:ext cx="4835289" cy="706432"/>
          </a:xfrm>
          <a:prstGeom prst="rect">
            <a:avLst/>
          </a:prstGeom>
          <a:solidFill>
            <a:srgbClr val="364EA4"/>
          </a:solidFill>
          <a:ln w="127000" cap="rnd" cmpd="sng">
            <a:solidFill>
              <a:srgbClr val="364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Tente </a:t>
            </a:r>
            <a:r>
              <a:rPr lang="pt-BR" sz="4000" b="1" dirty="0" smtClean="0">
                <a:solidFill>
                  <a:schemeClr val="bg1"/>
                </a:solidFill>
              </a:rPr>
              <a:t>novamente</a:t>
            </a:r>
            <a:endParaRPr sz="4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6796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98" y="4460473"/>
            <a:ext cx="13339204" cy="23532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281" y="2208293"/>
            <a:ext cx="2743438" cy="2938527"/>
          </a:xfrm>
          <a:prstGeom prst="rect">
            <a:avLst/>
          </a:prstGeom>
        </p:spPr>
      </p:pic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506;p10">
            <a:hlinkClick r:id="rId6" action="ppaction://hlinksldjump"/>
          </p:cNvPr>
          <p:cNvSpPr/>
          <p:nvPr/>
        </p:nvSpPr>
        <p:spPr>
          <a:xfrm>
            <a:off x="6726355" y="6642024"/>
            <a:ext cx="4835289" cy="706432"/>
          </a:xfrm>
          <a:prstGeom prst="rect">
            <a:avLst/>
          </a:prstGeom>
          <a:solidFill>
            <a:srgbClr val="364EA4"/>
          </a:solidFill>
          <a:ln w="127000" cap="rnd" cmpd="sng">
            <a:solidFill>
              <a:srgbClr val="364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Tente </a:t>
            </a:r>
            <a:r>
              <a:rPr lang="pt-BR" sz="4000" b="1" dirty="0" smtClean="0">
                <a:solidFill>
                  <a:schemeClr val="bg1"/>
                </a:solidFill>
              </a:rPr>
              <a:t>novamente</a:t>
            </a:r>
            <a:endParaRPr sz="4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347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98" y="4460473"/>
            <a:ext cx="13339204" cy="235326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281" y="2208293"/>
            <a:ext cx="2743438" cy="2938527"/>
          </a:xfrm>
          <a:prstGeom prst="rect">
            <a:avLst/>
          </a:prstGeom>
        </p:spPr>
      </p:pic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506;p10">
            <a:hlinkClick r:id="rId6" action="ppaction://hlinksldjump"/>
          </p:cNvPr>
          <p:cNvSpPr/>
          <p:nvPr/>
        </p:nvSpPr>
        <p:spPr>
          <a:xfrm>
            <a:off x="6726355" y="6642024"/>
            <a:ext cx="4835289" cy="706432"/>
          </a:xfrm>
          <a:prstGeom prst="rect">
            <a:avLst/>
          </a:prstGeom>
          <a:solidFill>
            <a:srgbClr val="364EA4"/>
          </a:solidFill>
          <a:ln w="127000" cap="rnd" cmpd="sng">
            <a:solidFill>
              <a:srgbClr val="364E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000" b="1" dirty="0" smtClean="0">
                <a:solidFill>
                  <a:schemeClr val="bg1"/>
                </a:solidFill>
              </a:rPr>
              <a:t>Tente </a:t>
            </a:r>
            <a:r>
              <a:rPr lang="pt-BR" sz="4000" b="1" dirty="0" smtClean="0">
                <a:solidFill>
                  <a:schemeClr val="bg1"/>
                </a:solidFill>
              </a:rPr>
              <a:t>novamente</a:t>
            </a:r>
            <a:endParaRPr sz="4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28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90" y="529955"/>
            <a:ext cx="5060363" cy="2077412"/>
          </a:xfrm>
          <a:prstGeom prst="rect">
            <a:avLst/>
          </a:prstGeom>
        </p:spPr>
      </p:pic>
      <p:sp>
        <p:nvSpPr>
          <p:cNvPr id="21" name="Google Shape;518;p11">
            <a:hlinkClick r:id="" action="ppaction://hlinkshowjump?jump=nextslide"/>
          </p:cNvPr>
          <p:cNvSpPr/>
          <p:nvPr/>
        </p:nvSpPr>
        <p:spPr>
          <a:xfrm>
            <a:off x="11537359" y="418742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518;p11">
            <a:hlinkClick r:id="" action="ppaction://hlinkshowjump?jump=nextslide"/>
          </p:cNvPr>
          <p:cNvSpPr/>
          <p:nvPr/>
        </p:nvSpPr>
        <p:spPr>
          <a:xfrm>
            <a:off x="11537359" y="575798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518;p11">
            <a:hlinkClick r:id="" action="ppaction://hlinkshowjump?jump=nextslide"/>
          </p:cNvPr>
          <p:cNvSpPr/>
          <p:nvPr/>
        </p:nvSpPr>
        <p:spPr>
          <a:xfrm>
            <a:off x="11537359" y="732854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18;p11">
            <a:hlinkClick r:id="" action="ppaction://hlinkshowjump?jump=nextslide"/>
          </p:cNvPr>
          <p:cNvSpPr/>
          <p:nvPr/>
        </p:nvSpPr>
        <p:spPr>
          <a:xfrm>
            <a:off x="11537359" y="889910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329" y="1024894"/>
            <a:ext cx="3462828" cy="1377815"/>
          </a:xfrm>
          <a:prstGeom prst="rect">
            <a:avLst/>
          </a:prstGeom>
        </p:spPr>
      </p:pic>
      <p:sp>
        <p:nvSpPr>
          <p:cNvPr id="31" name="Google Shape;107;p3"/>
          <p:cNvSpPr txBox="1"/>
          <p:nvPr/>
        </p:nvSpPr>
        <p:spPr>
          <a:xfrm>
            <a:off x="1538663" y="2507447"/>
            <a:ext cx="155925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3700"/>
            </a:pP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Qual tipo de voz está associada à rigidez de mucosa de prega vocal? </a:t>
            </a:r>
            <a:endParaRPr lang="pt-BR" sz="3000" dirty="0">
              <a:solidFill>
                <a:srgbClr val="364EA4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Google Shape;522;p11">
            <a:hlinkClick r:id="rId6" action="ppaction://hlinksldjump"/>
          </p:cNvPr>
          <p:cNvSpPr/>
          <p:nvPr/>
        </p:nvSpPr>
        <p:spPr>
          <a:xfrm>
            <a:off x="1538663" y="374292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Voz trêmula</a:t>
            </a:r>
          </a:p>
        </p:txBody>
      </p:sp>
      <p:sp>
        <p:nvSpPr>
          <p:cNvPr id="24" name="Google Shape;522;p11">
            <a:hlinkClick r:id="" action="ppaction://hlinkshowjump?jump=nextslide"/>
          </p:cNvPr>
          <p:cNvSpPr/>
          <p:nvPr/>
        </p:nvSpPr>
        <p:spPr>
          <a:xfrm>
            <a:off x="1538663" y="531348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Voz </a:t>
            </a:r>
            <a:r>
              <a:rPr lang="pt-BR" sz="3000" dirty="0" smtClean="0">
                <a:solidFill>
                  <a:schemeClr val="lt1"/>
                </a:solidFill>
              </a:rPr>
              <a:t>rugosa</a:t>
            </a:r>
            <a:endParaRPr lang="pt-BR" sz="3000" dirty="0">
              <a:solidFill>
                <a:schemeClr val="lt1"/>
              </a:solidFill>
            </a:endParaRPr>
          </a:p>
        </p:txBody>
      </p:sp>
      <p:sp>
        <p:nvSpPr>
          <p:cNvPr id="26" name="Google Shape;522;p11">
            <a:hlinkClick r:id="rId6" action="ppaction://hlinksldjump"/>
          </p:cNvPr>
          <p:cNvSpPr/>
          <p:nvPr/>
        </p:nvSpPr>
        <p:spPr>
          <a:xfrm>
            <a:off x="1538663" y="688404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Voz </a:t>
            </a:r>
            <a:r>
              <a:rPr lang="pt-BR" sz="3000" dirty="0" err="1">
                <a:solidFill>
                  <a:schemeClr val="lt1"/>
                </a:solidFill>
              </a:rPr>
              <a:t>soprosa</a:t>
            </a:r>
            <a:endParaRPr lang="pt-BR" sz="3000" dirty="0">
              <a:solidFill>
                <a:schemeClr val="lt1"/>
              </a:solidFill>
            </a:endParaRPr>
          </a:p>
        </p:txBody>
      </p:sp>
      <p:sp>
        <p:nvSpPr>
          <p:cNvPr id="28" name="Google Shape;522;p11">
            <a:hlinkClick r:id="rId6" action="ppaction://hlinksldjump"/>
          </p:cNvPr>
          <p:cNvSpPr/>
          <p:nvPr/>
        </p:nvSpPr>
        <p:spPr>
          <a:xfrm>
            <a:off x="1538663" y="845460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Nenhuma das alternativas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29" y="527574"/>
            <a:ext cx="5074205" cy="2083095"/>
          </a:xfrm>
          <a:prstGeom prst="rect">
            <a:avLst/>
          </a:prstGeom>
        </p:spPr>
      </p:pic>
      <p:sp>
        <p:nvSpPr>
          <p:cNvPr id="21" name="Google Shape;518;p11">
            <a:hlinkClick r:id="" action="ppaction://hlinkshowjump?jump=nextslide"/>
          </p:cNvPr>
          <p:cNvSpPr/>
          <p:nvPr/>
        </p:nvSpPr>
        <p:spPr>
          <a:xfrm>
            <a:off x="11537359" y="418742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518;p11">
            <a:hlinkClick r:id="" action="ppaction://hlinkshowjump?jump=nextslide"/>
          </p:cNvPr>
          <p:cNvSpPr/>
          <p:nvPr/>
        </p:nvSpPr>
        <p:spPr>
          <a:xfrm>
            <a:off x="11537359" y="575798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518;p11">
            <a:hlinkClick r:id="" action="ppaction://hlinkshowjump?jump=nextslide"/>
          </p:cNvPr>
          <p:cNvSpPr/>
          <p:nvPr/>
        </p:nvSpPr>
        <p:spPr>
          <a:xfrm>
            <a:off x="11537359" y="732854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18;p11">
            <a:hlinkClick r:id="" action="ppaction://hlinkshowjump?jump=nextslide"/>
          </p:cNvPr>
          <p:cNvSpPr/>
          <p:nvPr/>
        </p:nvSpPr>
        <p:spPr>
          <a:xfrm>
            <a:off x="11537359" y="889910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329" y="1024894"/>
            <a:ext cx="3462828" cy="1377815"/>
          </a:xfrm>
          <a:prstGeom prst="rect">
            <a:avLst/>
          </a:prstGeom>
        </p:spPr>
      </p:pic>
      <p:sp>
        <p:nvSpPr>
          <p:cNvPr id="31" name="Google Shape;107;p3"/>
          <p:cNvSpPr txBox="1"/>
          <p:nvPr/>
        </p:nvSpPr>
        <p:spPr>
          <a:xfrm>
            <a:off x="1538663" y="2507447"/>
            <a:ext cx="155925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3700"/>
            </a:pP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A voz </a:t>
            </a:r>
            <a:r>
              <a:rPr lang="pt-BR" sz="3000" dirty="0" err="1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soprosa</a:t>
            </a: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 pode ser observada em qual patologia laríngea?</a:t>
            </a:r>
          </a:p>
        </p:txBody>
      </p: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0" y="-1"/>
            <a:ext cx="18288000" cy="102870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Google Shape;522;p11">
            <a:hlinkClick r:id="rId6" action="ppaction://hlinksldjump"/>
          </p:cNvPr>
          <p:cNvSpPr/>
          <p:nvPr/>
        </p:nvSpPr>
        <p:spPr>
          <a:xfrm>
            <a:off x="1538663" y="374292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Edema de </a:t>
            </a:r>
            <a:r>
              <a:rPr lang="pt-BR" sz="3000" dirty="0" err="1">
                <a:solidFill>
                  <a:schemeClr val="lt1"/>
                </a:solidFill>
              </a:rPr>
              <a:t>Reinke</a:t>
            </a:r>
            <a:endParaRPr lang="pt-BR" sz="3000" dirty="0">
              <a:solidFill>
                <a:schemeClr val="lt1"/>
              </a:solidFill>
            </a:endParaRPr>
          </a:p>
        </p:txBody>
      </p:sp>
      <p:sp>
        <p:nvSpPr>
          <p:cNvPr id="24" name="Google Shape;522;p11">
            <a:hlinkClick r:id="rId6" action="ppaction://hlinksldjump"/>
          </p:cNvPr>
          <p:cNvSpPr/>
          <p:nvPr/>
        </p:nvSpPr>
        <p:spPr>
          <a:xfrm>
            <a:off x="1538663" y="531348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Granuloma</a:t>
            </a:r>
          </a:p>
        </p:txBody>
      </p:sp>
      <p:sp>
        <p:nvSpPr>
          <p:cNvPr id="26" name="Google Shape;522;p11">
            <a:hlinkClick r:id="rId6" action="ppaction://hlinksldjump"/>
          </p:cNvPr>
          <p:cNvSpPr/>
          <p:nvPr/>
        </p:nvSpPr>
        <p:spPr>
          <a:xfrm>
            <a:off x="1538663" y="688404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Pólipo de prega vocal</a:t>
            </a:r>
          </a:p>
        </p:txBody>
      </p:sp>
      <p:sp>
        <p:nvSpPr>
          <p:cNvPr id="28" name="Google Shape;522;p11">
            <a:hlinkClick r:id="" action="ppaction://hlinkshowjump?jump=nextslide"/>
          </p:cNvPr>
          <p:cNvSpPr/>
          <p:nvPr/>
        </p:nvSpPr>
        <p:spPr>
          <a:xfrm>
            <a:off x="1538663" y="845460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Paralisia de abdução </a:t>
            </a:r>
            <a:r>
              <a:rPr lang="pt-BR" sz="3000" dirty="0" smtClean="0">
                <a:solidFill>
                  <a:schemeClr val="lt1"/>
                </a:solidFill>
              </a:rPr>
              <a:t>das </a:t>
            </a:r>
            <a:r>
              <a:rPr lang="pt-BR" sz="3000" dirty="0">
                <a:solidFill>
                  <a:schemeClr val="lt1"/>
                </a:solidFill>
              </a:rPr>
              <a:t>pregas vocais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89" y="527573"/>
            <a:ext cx="5074206" cy="2083095"/>
          </a:xfrm>
          <a:prstGeom prst="rect">
            <a:avLst/>
          </a:prstGeom>
        </p:spPr>
      </p:pic>
      <p:sp>
        <p:nvSpPr>
          <p:cNvPr id="21" name="Google Shape;518;p11">
            <a:hlinkClick r:id="" action="ppaction://hlinkshowjump?jump=nextslide"/>
          </p:cNvPr>
          <p:cNvSpPr/>
          <p:nvPr/>
        </p:nvSpPr>
        <p:spPr>
          <a:xfrm>
            <a:off x="11537359" y="418742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518;p11">
            <a:hlinkClick r:id="" action="ppaction://hlinkshowjump?jump=nextslide"/>
          </p:cNvPr>
          <p:cNvSpPr/>
          <p:nvPr/>
        </p:nvSpPr>
        <p:spPr>
          <a:xfrm>
            <a:off x="11537359" y="575798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518;p11">
            <a:hlinkClick r:id="" action="ppaction://hlinkshowjump?jump=nextslide"/>
          </p:cNvPr>
          <p:cNvSpPr/>
          <p:nvPr/>
        </p:nvSpPr>
        <p:spPr>
          <a:xfrm>
            <a:off x="11537359" y="732854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18;p11">
            <a:hlinkClick r:id="" action="ppaction://hlinkshowjump?jump=nextslide"/>
          </p:cNvPr>
          <p:cNvSpPr/>
          <p:nvPr/>
        </p:nvSpPr>
        <p:spPr>
          <a:xfrm>
            <a:off x="11537359" y="889910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329" y="1024894"/>
            <a:ext cx="3462828" cy="1377815"/>
          </a:xfrm>
          <a:prstGeom prst="rect">
            <a:avLst/>
          </a:prstGeom>
        </p:spPr>
      </p:pic>
      <p:sp>
        <p:nvSpPr>
          <p:cNvPr id="32" name="Google Shape;107;p3"/>
          <p:cNvSpPr txBox="1"/>
          <p:nvPr/>
        </p:nvSpPr>
        <p:spPr>
          <a:xfrm>
            <a:off x="1538663" y="2507447"/>
            <a:ext cx="113073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3700"/>
            </a:pP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Nas seguintes patologias laríngeas comumente se observa vozes com o </a:t>
            </a:r>
            <a:r>
              <a:rPr lang="pt-BR" sz="3000" i="1" dirty="0" err="1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pitch</a:t>
            </a:r>
            <a:r>
              <a:rPr lang="pt-BR" sz="3000" i="1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 grave</a:t>
            </a: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, exceto.</a:t>
            </a:r>
          </a:p>
        </p:txBody>
      </p: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Google Shape;522;p11">
            <a:hlinkClick r:id="rId6" action="ppaction://hlinksldjump"/>
          </p:cNvPr>
          <p:cNvSpPr/>
          <p:nvPr/>
        </p:nvSpPr>
        <p:spPr>
          <a:xfrm>
            <a:off x="1538663" y="374292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Edema de </a:t>
            </a:r>
            <a:r>
              <a:rPr lang="pt-BR" sz="3000" dirty="0" err="1">
                <a:solidFill>
                  <a:schemeClr val="lt1"/>
                </a:solidFill>
              </a:rPr>
              <a:t>Reinke</a:t>
            </a:r>
            <a:endParaRPr lang="pt-BR" sz="3000" dirty="0">
              <a:solidFill>
                <a:schemeClr val="lt1"/>
              </a:solidFill>
            </a:endParaRPr>
          </a:p>
        </p:txBody>
      </p:sp>
      <p:sp>
        <p:nvSpPr>
          <p:cNvPr id="24" name="Google Shape;522;p11">
            <a:hlinkClick r:id="rId6" action="ppaction://hlinksldjump"/>
          </p:cNvPr>
          <p:cNvSpPr/>
          <p:nvPr/>
        </p:nvSpPr>
        <p:spPr>
          <a:xfrm>
            <a:off x="1538663" y="531348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Pólipo de </a:t>
            </a:r>
            <a:r>
              <a:rPr lang="pt-BR" sz="3000" dirty="0" smtClean="0">
                <a:solidFill>
                  <a:schemeClr val="lt1"/>
                </a:solidFill>
              </a:rPr>
              <a:t>prega vocal</a:t>
            </a:r>
            <a:endParaRPr lang="pt-BR" sz="3000" dirty="0">
              <a:solidFill>
                <a:schemeClr val="lt1"/>
              </a:solidFill>
            </a:endParaRPr>
          </a:p>
        </p:txBody>
      </p:sp>
      <p:sp>
        <p:nvSpPr>
          <p:cNvPr id="26" name="Google Shape;522;p11">
            <a:hlinkClick r:id="" action="ppaction://hlinkshowjump?jump=nextslide"/>
          </p:cNvPr>
          <p:cNvSpPr/>
          <p:nvPr/>
        </p:nvSpPr>
        <p:spPr>
          <a:xfrm>
            <a:off x="1538663" y="688404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Nódulo de pregas vocais </a:t>
            </a:r>
          </a:p>
        </p:txBody>
      </p:sp>
      <p:sp>
        <p:nvSpPr>
          <p:cNvPr id="28" name="Google Shape;522;p11">
            <a:hlinkClick r:id="rId6" action="ppaction://hlinksldjump"/>
          </p:cNvPr>
          <p:cNvSpPr/>
          <p:nvPr/>
        </p:nvSpPr>
        <p:spPr>
          <a:xfrm>
            <a:off x="1538663" y="845460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Sulco vocal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62" y="528629"/>
            <a:ext cx="5071633" cy="2082039"/>
          </a:xfrm>
          <a:prstGeom prst="rect">
            <a:avLst/>
          </a:prstGeom>
        </p:spPr>
      </p:pic>
      <p:sp>
        <p:nvSpPr>
          <p:cNvPr id="21" name="Google Shape;518;p11">
            <a:hlinkClick r:id="" action="ppaction://hlinkshowjump?jump=nextslide"/>
          </p:cNvPr>
          <p:cNvSpPr/>
          <p:nvPr/>
        </p:nvSpPr>
        <p:spPr>
          <a:xfrm>
            <a:off x="11537359" y="418742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518;p11">
            <a:hlinkClick r:id="" action="ppaction://hlinkshowjump?jump=nextslide"/>
          </p:cNvPr>
          <p:cNvSpPr/>
          <p:nvPr/>
        </p:nvSpPr>
        <p:spPr>
          <a:xfrm>
            <a:off x="11537359" y="575798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518;p11">
            <a:hlinkClick r:id="" action="ppaction://hlinkshowjump?jump=nextslide"/>
          </p:cNvPr>
          <p:cNvSpPr/>
          <p:nvPr/>
        </p:nvSpPr>
        <p:spPr>
          <a:xfrm>
            <a:off x="11537359" y="732854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18;p11">
            <a:hlinkClick r:id="" action="ppaction://hlinkshowjump?jump=nextslide"/>
          </p:cNvPr>
          <p:cNvSpPr/>
          <p:nvPr/>
        </p:nvSpPr>
        <p:spPr>
          <a:xfrm>
            <a:off x="11537359" y="889910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329" y="1024894"/>
            <a:ext cx="3462828" cy="1377815"/>
          </a:xfrm>
          <a:prstGeom prst="rect">
            <a:avLst/>
          </a:prstGeom>
        </p:spPr>
      </p:pic>
      <p:sp>
        <p:nvSpPr>
          <p:cNvPr id="31" name="Google Shape;107;p3"/>
          <p:cNvSpPr txBox="1"/>
          <p:nvPr/>
        </p:nvSpPr>
        <p:spPr>
          <a:xfrm>
            <a:off x="1538663" y="2507447"/>
            <a:ext cx="113073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3700"/>
            </a:pP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Qual correlato fisiopatológico da voz </a:t>
            </a:r>
            <a:r>
              <a:rPr lang="pt-BR" sz="3000" dirty="0" err="1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soprosa</a:t>
            </a: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? </a:t>
            </a:r>
          </a:p>
        </p:txBody>
      </p:sp>
      <p:sp>
        <p:nvSpPr>
          <p:cNvPr id="33" name="Retângulo 32">
            <a:hlinkClick r:id="rId5" action="ppaction://hlinksldjump"/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Google Shape;522;p11">
            <a:hlinkClick r:id="" action="ppaction://hlinkshowjump?jump=nextslide"/>
          </p:cNvPr>
          <p:cNvSpPr/>
          <p:nvPr/>
        </p:nvSpPr>
        <p:spPr>
          <a:xfrm>
            <a:off x="1538663" y="374292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Escape de ar </a:t>
            </a:r>
            <a:r>
              <a:rPr lang="pt-BR" sz="3000" dirty="0" err="1">
                <a:solidFill>
                  <a:schemeClr val="lt1"/>
                </a:solidFill>
              </a:rPr>
              <a:t>transglótico</a:t>
            </a:r>
            <a:r>
              <a:rPr lang="pt-BR" sz="3000" dirty="0">
                <a:solidFill>
                  <a:schemeClr val="lt1"/>
                </a:solidFill>
              </a:rPr>
              <a:t> não sonorizado</a:t>
            </a:r>
          </a:p>
        </p:txBody>
      </p:sp>
      <p:sp>
        <p:nvSpPr>
          <p:cNvPr id="24" name="Google Shape;522;p11">
            <a:hlinkClick r:id="rId6" action="ppaction://hlinksldjump"/>
          </p:cNvPr>
          <p:cNvSpPr/>
          <p:nvPr/>
        </p:nvSpPr>
        <p:spPr>
          <a:xfrm>
            <a:off x="1538663" y="531348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 smtClean="0">
                <a:solidFill>
                  <a:schemeClr val="lt1"/>
                </a:solidFill>
              </a:rPr>
              <a:t>Irregularidade </a:t>
            </a:r>
            <a:r>
              <a:rPr lang="pt-BR" sz="3000" dirty="0">
                <a:solidFill>
                  <a:schemeClr val="lt1"/>
                </a:solidFill>
              </a:rPr>
              <a:t>vibratória</a:t>
            </a:r>
          </a:p>
        </p:txBody>
      </p:sp>
      <p:sp>
        <p:nvSpPr>
          <p:cNvPr id="26" name="Google Shape;522;p11">
            <a:hlinkClick r:id="rId6" action="ppaction://hlinksldjump"/>
          </p:cNvPr>
          <p:cNvSpPr/>
          <p:nvPr/>
        </p:nvSpPr>
        <p:spPr>
          <a:xfrm>
            <a:off x="1538663" y="688404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Diferença de massa</a:t>
            </a:r>
          </a:p>
        </p:txBody>
      </p:sp>
      <p:sp>
        <p:nvSpPr>
          <p:cNvPr id="28" name="Google Shape;522;p11">
            <a:hlinkClick r:id="rId6" action="ppaction://hlinksldjump"/>
          </p:cNvPr>
          <p:cNvSpPr/>
          <p:nvPr/>
        </p:nvSpPr>
        <p:spPr>
          <a:xfrm>
            <a:off x="1538663" y="845460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Aumento de massa vibrante​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62" y="568331"/>
            <a:ext cx="7364606" cy="2042337"/>
          </a:xfrm>
          <a:prstGeom prst="rect">
            <a:avLst/>
          </a:prstGeom>
        </p:spPr>
      </p:pic>
      <p:sp>
        <p:nvSpPr>
          <p:cNvPr id="25" name="Google Shape;518;p11">
            <a:hlinkClick r:id="" action="ppaction://hlinkshowjump?jump=nextslide"/>
          </p:cNvPr>
          <p:cNvSpPr/>
          <p:nvPr/>
        </p:nvSpPr>
        <p:spPr>
          <a:xfrm>
            <a:off x="11537359" y="418742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18;p11">
            <a:hlinkClick r:id="" action="ppaction://hlinkshowjump?jump=nextslide"/>
          </p:cNvPr>
          <p:cNvSpPr/>
          <p:nvPr/>
        </p:nvSpPr>
        <p:spPr>
          <a:xfrm>
            <a:off x="11537359" y="575798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518;p11">
            <a:hlinkClick r:id="" action="ppaction://hlinkshowjump?jump=nextslide"/>
          </p:cNvPr>
          <p:cNvSpPr/>
          <p:nvPr/>
        </p:nvSpPr>
        <p:spPr>
          <a:xfrm>
            <a:off x="11537359" y="732854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518;p11">
            <a:hlinkClick r:id="" action="ppaction://hlinkshowjump?jump=nextslide"/>
          </p:cNvPr>
          <p:cNvSpPr/>
          <p:nvPr/>
        </p:nvSpPr>
        <p:spPr>
          <a:xfrm>
            <a:off x="11537359" y="889910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329" y="1024894"/>
            <a:ext cx="3462828" cy="1377815"/>
          </a:xfrm>
          <a:prstGeom prst="rect">
            <a:avLst/>
          </a:prstGeom>
        </p:spPr>
      </p:pic>
      <p:sp>
        <p:nvSpPr>
          <p:cNvPr id="37" name="Google Shape;107;p3"/>
          <p:cNvSpPr txBox="1"/>
          <p:nvPr/>
        </p:nvSpPr>
        <p:spPr>
          <a:xfrm>
            <a:off x="1538663" y="2507447"/>
            <a:ext cx="113073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3700"/>
            </a:pP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O </a:t>
            </a:r>
            <a:r>
              <a:rPr lang="pt-BR" sz="3000" i="1" dirty="0" err="1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Pitch</a:t>
            </a:r>
            <a:r>
              <a:rPr lang="pt-BR" sz="3000" i="1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 agudo </a:t>
            </a: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pode ser observado em qual patologia</a:t>
            </a:r>
            <a:r>
              <a:rPr lang="pt-BR" sz="3000" dirty="0" smtClean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?</a:t>
            </a:r>
            <a:endParaRPr lang="pt-BR" sz="3000" dirty="0">
              <a:solidFill>
                <a:srgbClr val="364EA4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Google Shape;522;p11">
            <a:hlinkClick r:id="rId6" action="ppaction://hlinksldjump"/>
          </p:cNvPr>
          <p:cNvSpPr/>
          <p:nvPr/>
        </p:nvSpPr>
        <p:spPr>
          <a:xfrm>
            <a:off x="1538663" y="374292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Granuloma</a:t>
            </a:r>
          </a:p>
        </p:txBody>
      </p:sp>
      <p:sp>
        <p:nvSpPr>
          <p:cNvPr id="28" name="Google Shape;522;p11">
            <a:hlinkClick r:id="" action="ppaction://hlinkshowjump?jump=nextslide"/>
          </p:cNvPr>
          <p:cNvSpPr/>
          <p:nvPr/>
        </p:nvSpPr>
        <p:spPr>
          <a:xfrm>
            <a:off x="1538663" y="531348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Rigidez de mucosa </a:t>
            </a:r>
            <a:r>
              <a:rPr lang="pt-BR" sz="3000" dirty="0" smtClean="0">
                <a:solidFill>
                  <a:schemeClr val="lt1"/>
                </a:solidFill>
              </a:rPr>
              <a:t>das </a:t>
            </a:r>
            <a:r>
              <a:rPr lang="pt-BR" sz="3000" dirty="0">
                <a:solidFill>
                  <a:schemeClr val="lt1"/>
                </a:solidFill>
              </a:rPr>
              <a:t>pregas vocais</a:t>
            </a:r>
          </a:p>
        </p:txBody>
      </p:sp>
      <p:sp>
        <p:nvSpPr>
          <p:cNvPr id="30" name="Google Shape;522;p11">
            <a:hlinkClick r:id="rId6" action="ppaction://hlinksldjump"/>
          </p:cNvPr>
          <p:cNvSpPr/>
          <p:nvPr/>
        </p:nvSpPr>
        <p:spPr>
          <a:xfrm>
            <a:off x="1538663" y="688404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 smtClean="0">
                <a:solidFill>
                  <a:schemeClr val="lt1"/>
                </a:solidFill>
              </a:rPr>
              <a:t>Pólipo</a:t>
            </a:r>
            <a:endParaRPr lang="pt-BR" sz="3000" dirty="0">
              <a:solidFill>
                <a:schemeClr val="lt1"/>
              </a:solidFill>
            </a:endParaRPr>
          </a:p>
        </p:txBody>
      </p:sp>
      <p:sp>
        <p:nvSpPr>
          <p:cNvPr id="32" name="Google Shape;522;p11">
            <a:hlinkClick r:id="rId6" action="ppaction://hlinksldjump"/>
          </p:cNvPr>
          <p:cNvSpPr/>
          <p:nvPr/>
        </p:nvSpPr>
        <p:spPr>
          <a:xfrm>
            <a:off x="1538663" y="845460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Edema de </a:t>
            </a:r>
            <a:r>
              <a:rPr lang="pt-BR" sz="3000" dirty="0" err="1">
                <a:solidFill>
                  <a:schemeClr val="lt1"/>
                </a:solidFill>
              </a:rPr>
              <a:t>Reinke</a:t>
            </a:r>
            <a:endParaRPr lang="pt-BR" sz="3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DE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62" y="567385"/>
            <a:ext cx="7364606" cy="2036240"/>
          </a:xfrm>
          <a:prstGeom prst="rect">
            <a:avLst/>
          </a:prstGeom>
        </p:spPr>
      </p:pic>
      <p:sp>
        <p:nvSpPr>
          <p:cNvPr id="25" name="Google Shape;518;p11">
            <a:hlinkClick r:id="" action="ppaction://hlinkshowjump?jump=nextslide"/>
          </p:cNvPr>
          <p:cNvSpPr/>
          <p:nvPr/>
        </p:nvSpPr>
        <p:spPr>
          <a:xfrm>
            <a:off x="11537359" y="418742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518;p11">
            <a:hlinkClick r:id="" action="ppaction://hlinkshowjump?jump=nextslide"/>
          </p:cNvPr>
          <p:cNvSpPr/>
          <p:nvPr/>
        </p:nvSpPr>
        <p:spPr>
          <a:xfrm>
            <a:off x="11537359" y="575798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518;p11">
            <a:hlinkClick r:id="" action="ppaction://hlinkshowjump?jump=nextslide"/>
          </p:cNvPr>
          <p:cNvSpPr/>
          <p:nvPr/>
        </p:nvSpPr>
        <p:spPr>
          <a:xfrm>
            <a:off x="11537359" y="732854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518;p11">
            <a:hlinkClick r:id="" action="ppaction://hlinkshowjump?jump=nextslide"/>
          </p:cNvPr>
          <p:cNvSpPr/>
          <p:nvPr/>
        </p:nvSpPr>
        <p:spPr>
          <a:xfrm>
            <a:off x="11537359" y="8899102"/>
            <a:ext cx="936206" cy="813915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329" y="1024894"/>
            <a:ext cx="3462828" cy="1377815"/>
          </a:xfrm>
          <a:prstGeom prst="rect">
            <a:avLst/>
          </a:prstGeom>
        </p:spPr>
      </p:pic>
      <p:sp>
        <p:nvSpPr>
          <p:cNvPr id="35" name="Google Shape;107;p3"/>
          <p:cNvSpPr txBox="1"/>
          <p:nvPr/>
        </p:nvSpPr>
        <p:spPr>
          <a:xfrm>
            <a:off x="1538663" y="2507447"/>
            <a:ext cx="113073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3700"/>
            </a:pPr>
            <a:r>
              <a:rPr lang="pt-BR" sz="3000" dirty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A fisiopatologia de uma voz bitonal é caracterizada por</a:t>
            </a:r>
            <a:r>
              <a:rPr lang="pt-BR" sz="3000" dirty="0" smtClean="0">
                <a:solidFill>
                  <a:srgbClr val="364EA4"/>
                </a:solidFill>
                <a:latin typeface="+mj-lt"/>
                <a:ea typeface="Montserrat"/>
                <a:cs typeface="Montserrat"/>
                <a:sym typeface="Montserrat"/>
              </a:rPr>
              <a:t>?</a:t>
            </a:r>
            <a:endParaRPr lang="pt-BR" sz="3000" dirty="0">
              <a:solidFill>
                <a:srgbClr val="364EA4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Google Shape;522;p11">
            <a:hlinkClick r:id="" action="ppaction://hlinkshowjump?jump=nextslide"/>
          </p:cNvPr>
          <p:cNvSpPr/>
          <p:nvPr/>
        </p:nvSpPr>
        <p:spPr>
          <a:xfrm>
            <a:off x="1538663" y="374292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Diferença de massa, tamanho, posição ou tensão entre pregas vocais</a:t>
            </a:r>
          </a:p>
        </p:txBody>
      </p:sp>
      <p:sp>
        <p:nvSpPr>
          <p:cNvPr id="28" name="Google Shape;522;p11">
            <a:hlinkClick r:id="rId6" action="ppaction://hlinksldjump"/>
          </p:cNvPr>
          <p:cNvSpPr/>
          <p:nvPr/>
        </p:nvSpPr>
        <p:spPr>
          <a:xfrm>
            <a:off x="1538663" y="531348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Discrepância da coloração da mucosa das pregas vocais</a:t>
            </a:r>
          </a:p>
        </p:txBody>
      </p:sp>
      <p:sp>
        <p:nvSpPr>
          <p:cNvPr id="30" name="Google Shape;522;p11">
            <a:hlinkClick r:id="rId6" action="ppaction://hlinksldjump"/>
          </p:cNvPr>
          <p:cNvSpPr/>
          <p:nvPr/>
        </p:nvSpPr>
        <p:spPr>
          <a:xfrm>
            <a:off x="1538663" y="688404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Encurtamento de pregas </a:t>
            </a:r>
            <a:r>
              <a:rPr lang="pt-BR" sz="3000" dirty="0" smtClean="0">
                <a:solidFill>
                  <a:schemeClr val="lt1"/>
                </a:solidFill>
              </a:rPr>
              <a:t>vocais</a:t>
            </a:r>
            <a:endParaRPr lang="pt-BR" sz="3000" dirty="0">
              <a:solidFill>
                <a:schemeClr val="lt1"/>
              </a:solidFill>
            </a:endParaRPr>
          </a:p>
        </p:txBody>
      </p:sp>
      <p:sp>
        <p:nvSpPr>
          <p:cNvPr id="32" name="Google Shape;522;p11">
            <a:hlinkClick r:id="rId6" action="ppaction://hlinksldjump"/>
          </p:cNvPr>
          <p:cNvSpPr/>
          <p:nvPr/>
        </p:nvSpPr>
        <p:spPr>
          <a:xfrm>
            <a:off x="1538663" y="8454609"/>
            <a:ext cx="10467259" cy="1107195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>
              <a:buSzPts val="2000"/>
            </a:pPr>
            <a:r>
              <a:rPr lang="pt-BR" sz="3000" dirty="0">
                <a:solidFill>
                  <a:schemeClr val="lt1"/>
                </a:solidFill>
              </a:rPr>
              <a:t>Nenhuma das alternativas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518</Words>
  <Application>Microsoft Office PowerPoint</Application>
  <PresentationFormat>Personalizar</PresentationFormat>
  <Paragraphs>101</Paragraphs>
  <Slides>34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Montserrat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Raissa Nascimento Fonseca Pinto</dc:creator>
  <cp:lastModifiedBy>Raissa Nascimento Fonseca Pinto</cp:lastModifiedBy>
  <cp:revision>23</cp:revision>
  <dcterms:modified xsi:type="dcterms:W3CDTF">2025-10-02T19:40:22Z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